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6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7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8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9.xml" ContentType="application/vnd.openxmlformats-officedocument.theme+xml"/>
  <Override PartName="/ppt/slideLayouts/slideLayout259.xml" ContentType="application/vnd.openxmlformats-officedocument.presentationml.slideLayout+xml"/>
  <Override PartName="/ppt/theme/theme20.xml" ContentType="application/vnd.openxmlformats-officedocument.theme+xml"/>
  <Override PartName="/ppt/slideLayouts/slideLayout260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theme/theme22.xml" ContentType="application/vnd.openxmlformats-officedocument.theme+xml"/>
  <Override PartName="/ppt/slideLayouts/slideLayout26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theme/theme24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5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2" r:id="rId4"/>
    <p:sldMasterId id="2147483713" r:id="rId5"/>
    <p:sldMasterId id="2147483741" r:id="rId6"/>
    <p:sldMasterId id="2147483727" r:id="rId7"/>
    <p:sldMasterId id="2147483760" r:id="rId8"/>
    <p:sldMasterId id="2147483775" r:id="rId9"/>
    <p:sldMasterId id="2147483792" r:id="rId10"/>
    <p:sldMasterId id="2147483804" r:id="rId11"/>
    <p:sldMasterId id="2147483824" r:id="rId12"/>
    <p:sldMasterId id="2147483839" r:id="rId13"/>
    <p:sldMasterId id="2147483846" r:id="rId14"/>
    <p:sldMasterId id="2147483838" r:id="rId15"/>
    <p:sldMasterId id="2147483689" r:id="rId16"/>
    <p:sldMasterId id="2147483660" r:id="rId17"/>
    <p:sldMasterId id="2147483905" r:id="rId18"/>
    <p:sldMasterId id="2147483923" r:id="rId19"/>
    <p:sldMasterId id="2147483961" r:id="rId20"/>
    <p:sldMasterId id="2147483975" r:id="rId21"/>
    <p:sldMasterId id="2147483990" r:id="rId22"/>
    <p:sldMasterId id="2147484007" r:id="rId23"/>
    <p:sldMasterId id="2147484009" r:id="rId24"/>
    <p:sldMasterId id="2147484011" r:id="rId25"/>
    <p:sldMasterId id="2147484013" r:id="rId26"/>
    <p:sldMasterId id="2147484015" r:id="rId27"/>
    <p:sldMasterId id="2147484017" r:id="rId28"/>
    <p:sldMasterId id="2147484036" r:id="rId29"/>
  </p:sldMasterIdLst>
  <p:notesMasterIdLst>
    <p:notesMasterId r:id="rId62"/>
  </p:notesMasterIdLst>
  <p:sldIdLst>
    <p:sldId id="263" r:id="rId30"/>
    <p:sldId id="271" r:id="rId31"/>
    <p:sldId id="838840830" r:id="rId32"/>
    <p:sldId id="711" r:id="rId33"/>
    <p:sldId id="699" r:id="rId34"/>
    <p:sldId id="700" r:id="rId35"/>
    <p:sldId id="838840828" r:id="rId36"/>
    <p:sldId id="953" r:id="rId37"/>
    <p:sldId id="944" r:id="rId38"/>
    <p:sldId id="945" r:id="rId39"/>
    <p:sldId id="946" r:id="rId40"/>
    <p:sldId id="947" r:id="rId41"/>
    <p:sldId id="943" r:id="rId42"/>
    <p:sldId id="948" r:id="rId43"/>
    <p:sldId id="950" r:id="rId44"/>
    <p:sldId id="949" r:id="rId45"/>
    <p:sldId id="265" r:id="rId46"/>
    <p:sldId id="258" r:id="rId47"/>
    <p:sldId id="259" r:id="rId48"/>
    <p:sldId id="838840829" r:id="rId49"/>
    <p:sldId id="266" r:id="rId50"/>
    <p:sldId id="260" r:id="rId51"/>
    <p:sldId id="264" r:id="rId52"/>
    <p:sldId id="261" r:id="rId53"/>
    <p:sldId id="262" r:id="rId54"/>
    <p:sldId id="838840827" r:id="rId55"/>
    <p:sldId id="386" r:id="rId56"/>
    <p:sldId id="838840832" r:id="rId57"/>
    <p:sldId id="838840834" r:id="rId58"/>
    <p:sldId id="838840835" r:id="rId59"/>
    <p:sldId id="838840825" r:id="rId60"/>
    <p:sldId id="698" r:id="rId61"/>
  </p:sldIdLst>
  <p:sldSz cx="9144000" cy="6858000" type="screen4x3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2449FF-64CF-4943-82F4-4F55E7F8F7E1}">
          <p14:sldIdLst>
            <p14:sldId id="263"/>
            <p14:sldId id="271"/>
            <p14:sldId id="838840830"/>
            <p14:sldId id="711"/>
            <p14:sldId id="699"/>
            <p14:sldId id="700"/>
            <p14:sldId id="838840828"/>
            <p14:sldId id="953"/>
            <p14:sldId id="944"/>
            <p14:sldId id="945"/>
            <p14:sldId id="946"/>
            <p14:sldId id="947"/>
            <p14:sldId id="943"/>
            <p14:sldId id="948"/>
            <p14:sldId id="950"/>
            <p14:sldId id="949"/>
            <p14:sldId id="265"/>
            <p14:sldId id="258"/>
            <p14:sldId id="259"/>
            <p14:sldId id="838840829"/>
            <p14:sldId id="266"/>
            <p14:sldId id="260"/>
            <p14:sldId id="264"/>
            <p14:sldId id="261"/>
            <p14:sldId id="262"/>
            <p14:sldId id="838840827"/>
            <p14:sldId id="386"/>
            <p14:sldId id="838840832"/>
            <p14:sldId id="838840834"/>
            <p14:sldId id="838840835"/>
            <p14:sldId id="838840825"/>
            <p14:sldId id="6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23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Munroe" initials="DM" lastIdx="4" clrIdx="0">
    <p:extLst>
      <p:ext uri="{19B8F6BF-5375-455C-9EA6-DF929625EA0E}">
        <p15:presenceInfo xmlns:p15="http://schemas.microsoft.com/office/powerpoint/2012/main" userId="S::danielle.munroe@cipd.co.uk::2236ad1d-c9ef-4687-88f3-5922db8f18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C1C"/>
    <a:srgbClr val="DB1D52"/>
    <a:srgbClr val="520D5D"/>
    <a:srgbClr val="A991BC"/>
    <a:srgbClr val="8B6AA2"/>
    <a:srgbClr val="58595B"/>
    <a:srgbClr val="DBD3E5"/>
    <a:srgbClr val="B8BABC"/>
    <a:srgbClr val="DADBDC"/>
    <a:srgbClr val="9799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B58DDD-91C0-439C-A123-9089472FAC1B}" v="1845" dt="2021-03-01T10:15:15.602"/>
    <p1510:client id="{C7D91F5F-3E10-EDC9-C8B2-F2AA262DF755}" v="1" dt="2021-03-01T08:52:13.553"/>
    <p1510:client id="{E23313C6-7E79-4F4E-85C4-0AAD32A7B1B4}" v="2" dt="2021-03-01T11:04:02.9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374" y="114"/>
      </p:cViewPr>
      <p:guideLst>
        <p:guide orient="horz" pos="2409"/>
        <p:guide pos="2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63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Master" Target="slideMasters/slideMaster26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2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2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A1F01F-596A-4614-B0AA-F81FA5A576D2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E7DD17BE-30E4-4654-9E42-2F169741DFCE}">
      <dgm:prSet/>
      <dgm:spPr/>
      <dgm:t>
        <a:bodyPr/>
        <a:lstStyle/>
        <a:p>
          <a:r>
            <a:rPr lang="en-GB"/>
            <a:t>All of the time		24</a:t>
          </a:r>
          <a:endParaRPr lang="en-US"/>
        </a:p>
      </dgm:t>
    </dgm:pt>
    <dgm:pt modelId="{0E79226F-3784-44A0-8EF7-A2978D47B66F}" type="parTrans" cxnId="{9989321B-F500-4E72-BB33-AC3A196F7694}">
      <dgm:prSet/>
      <dgm:spPr/>
      <dgm:t>
        <a:bodyPr/>
        <a:lstStyle/>
        <a:p>
          <a:endParaRPr lang="en-US"/>
        </a:p>
      </dgm:t>
    </dgm:pt>
    <dgm:pt modelId="{79706CAB-5C79-49EE-B19A-F9FA39FA4A17}" type="sibTrans" cxnId="{9989321B-F500-4E72-BB33-AC3A196F7694}">
      <dgm:prSet/>
      <dgm:spPr/>
      <dgm:t>
        <a:bodyPr/>
        <a:lstStyle/>
        <a:p>
          <a:endParaRPr lang="en-US"/>
        </a:p>
      </dgm:t>
    </dgm:pt>
    <dgm:pt modelId="{8C6B26B7-B4F5-431C-9CE2-35B1B582124B}">
      <dgm:prSet/>
      <dgm:spPr/>
      <dgm:t>
        <a:bodyPr/>
        <a:lstStyle/>
        <a:p>
          <a:r>
            <a:rPr lang="en-GB"/>
            <a:t>Most of the time		14</a:t>
          </a:r>
          <a:endParaRPr lang="en-US"/>
        </a:p>
      </dgm:t>
    </dgm:pt>
    <dgm:pt modelId="{54A68112-A156-4F33-893D-49439F8241A7}" type="parTrans" cxnId="{6FBE5FB5-BE80-476E-A925-26D962FCE080}">
      <dgm:prSet/>
      <dgm:spPr/>
      <dgm:t>
        <a:bodyPr/>
        <a:lstStyle/>
        <a:p>
          <a:endParaRPr lang="en-US"/>
        </a:p>
      </dgm:t>
    </dgm:pt>
    <dgm:pt modelId="{052181D1-2253-406A-AC89-576337EC73D4}" type="sibTrans" cxnId="{6FBE5FB5-BE80-476E-A925-26D962FCE080}">
      <dgm:prSet/>
      <dgm:spPr/>
      <dgm:t>
        <a:bodyPr/>
        <a:lstStyle/>
        <a:p>
          <a:endParaRPr lang="en-US"/>
        </a:p>
      </dgm:t>
    </dgm:pt>
    <dgm:pt modelId="{0B5159A4-3A96-4905-B558-1A2BB8F1CCDC}">
      <dgm:prSet/>
      <dgm:spPr/>
      <dgm:t>
        <a:bodyPr/>
        <a:lstStyle/>
        <a:p>
          <a:r>
            <a:rPr lang="en-GB"/>
            <a:t>Some of the time 	17</a:t>
          </a:r>
          <a:endParaRPr lang="en-US"/>
        </a:p>
      </dgm:t>
    </dgm:pt>
    <dgm:pt modelId="{2DE60424-F413-46D4-98D6-33102190D824}" type="parTrans" cxnId="{8D25E58D-52AB-4D0C-8291-4004683B21E2}">
      <dgm:prSet/>
      <dgm:spPr/>
      <dgm:t>
        <a:bodyPr/>
        <a:lstStyle/>
        <a:p>
          <a:endParaRPr lang="en-US"/>
        </a:p>
      </dgm:t>
    </dgm:pt>
    <dgm:pt modelId="{9FAF7296-E803-429E-A3FB-4685CD20679E}" type="sibTrans" cxnId="{8D25E58D-52AB-4D0C-8291-4004683B21E2}">
      <dgm:prSet/>
      <dgm:spPr/>
      <dgm:t>
        <a:bodyPr/>
        <a:lstStyle/>
        <a:p>
          <a:endParaRPr lang="en-US"/>
        </a:p>
      </dgm:t>
    </dgm:pt>
    <dgm:pt modelId="{8AB972CA-8A46-4352-8EFE-EA43ACF1410B}">
      <dgm:prSet/>
      <dgm:spPr/>
      <dgm:t>
        <a:bodyPr/>
        <a:lstStyle/>
        <a:p>
          <a:r>
            <a:rPr lang="en-GB"/>
            <a:t>None of the time		44</a:t>
          </a:r>
          <a:endParaRPr lang="en-US"/>
        </a:p>
      </dgm:t>
    </dgm:pt>
    <dgm:pt modelId="{5BF8114F-516F-4071-81CA-CF5345A030BC}" type="parTrans" cxnId="{6D892EDA-4AA6-4D42-8236-6F32A521258A}">
      <dgm:prSet/>
      <dgm:spPr/>
      <dgm:t>
        <a:bodyPr/>
        <a:lstStyle/>
        <a:p>
          <a:endParaRPr lang="en-US"/>
        </a:p>
      </dgm:t>
    </dgm:pt>
    <dgm:pt modelId="{466002CE-13BC-4B42-9B9C-272A9D9271AC}" type="sibTrans" cxnId="{6D892EDA-4AA6-4D42-8236-6F32A521258A}">
      <dgm:prSet/>
      <dgm:spPr/>
      <dgm:t>
        <a:bodyPr/>
        <a:lstStyle/>
        <a:p>
          <a:endParaRPr lang="en-US"/>
        </a:p>
      </dgm:t>
    </dgm:pt>
    <dgm:pt modelId="{04E3AD6F-0E9A-4781-923A-02E65AF37464}" type="pres">
      <dgm:prSet presAssocID="{96A1F01F-596A-4614-B0AA-F81FA5A576D2}" presName="linear" presStyleCnt="0">
        <dgm:presLayoutVars>
          <dgm:animLvl val="lvl"/>
          <dgm:resizeHandles val="exact"/>
        </dgm:presLayoutVars>
      </dgm:prSet>
      <dgm:spPr/>
    </dgm:pt>
    <dgm:pt modelId="{F8B05399-D0AD-4B2A-9F30-9805E5FD9C18}" type="pres">
      <dgm:prSet presAssocID="{E7DD17BE-30E4-4654-9E42-2F169741DF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A394DC1-17F5-4860-854C-0F7A827F3304}" type="pres">
      <dgm:prSet presAssocID="{79706CAB-5C79-49EE-B19A-F9FA39FA4A17}" presName="spacer" presStyleCnt="0"/>
      <dgm:spPr/>
    </dgm:pt>
    <dgm:pt modelId="{27347EA5-5FAB-479B-9304-496CD4CF0F1B}" type="pres">
      <dgm:prSet presAssocID="{8C6B26B7-B4F5-431C-9CE2-35B1B582124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F3A1FA6-C623-44A4-8A38-0E39046F4E8A}" type="pres">
      <dgm:prSet presAssocID="{052181D1-2253-406A-AC89-576337EC73D4}" presName="spacer" presStyleCnt="0"/>
      <dgm:spPr/>
    </dgm:pt>
    <dgm:pt modelId="{77A53AA7-ADA2-4E73-9A85-7D17B3A394F4}" type="pres">
      <dgm:prSet presAssocID="{0B5159A4-3A96-4905-B558-1A2BB8F1CCD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77C2D46-D3E6-475E-A95B-826FB16722D0}" type="pres">
      <dgm:prSet presAssocID="{9FAF7296-E803-429E-A3FB-4685CD20679E}" presName="spacer" presStyleCnt="0"/>
      <dgm:spPr/>
    </dgm:pt>
    <dgm:pt modelId="{2A7E40F2-B9EF-4196-B7E8-F6904EA3F493}" type="pres">
      <dgm:prSet presAssocID="{8AB972CA-8A46-4352-8EFE-EA43ACF1410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6222E15-BA01-4A09-8EF1-B8EE94D379B8}" type="presOf" srcId="{0B5159A4-3A96-4905-B558-1A2BB8F1CCDC}" destId="{77A53AA7-ADA2-4E73-9A85-7D17B3A394F4}" srcOrd="0" destOrd="0" presId="urn:microsoft.com/office/officeart/2005/8/layout/vList2"/>
    <dgm:cxn modelId="{9989321B-F500-4E72-BB33-AC3A196F7694}" srcId="{96A1F01F-596A-4614-B0AA-F81FA5A576D2}" destId="{E7DD17BE-30E4-4654-9E42-2F169741DFCE}" srcOrd="0" destOrd="0" parTransId="{0E79226F-3784-44A0-8EF7-A2978D47B66F}" sibTransId="{79706CAB-5C79-49EE-B19A-F9FA39FA4A17}"/>
    <dgm:cxn modelId="{8D25E58D-52AB-4D0C-8291-4004683B21E2}" srcId="{96A1F01F-596A-4614-B0AA-F81FA5A576D2}" destId="{0B5159A4-3A96-4905-B558-1A2BB8F1CCDC}" srcOrd="2" destOrd="0" parTransId="{2DE60424-F413-46D4-98D6-33102190D824}" sibTransId="{9FAF7296-E803-429E-A3FB-4685CD20679E}"/>
    <dgm:cxn modelId="{A87FAC98-130A-4F02-B857-D375F8A1B7ED}" type="presOf" srcId="{8AB972CA-8A46-4352-8EFE-EA43ACF1410B}" destId="{2A7E40F2-B9EF-4196-B7E8-F6904EA3F493}" srcOrd="0" destOrd="0" presId="urn:microsoft.com/office/officeart/2005/8/layout/vList2"/>
    <dgm:cxn modelId="{7878EB9D-3331-4AA6-8F80-59AC9A6BCF70}" type="presOf" srcId="{E7DD17BE-30E4-4654-9E42-2F169741DFCE}" destId="{F8B05399-D0AD-4B2A-9F30-9805E5FD9C18}" srcOrd="0" destOrd="0" presId="urn:microsoft.com/office/officeart/2005/8/layout/vList2"/>
    <dgm:cxn modelId="{221C48AF-336B-4027-BBC9-73A13A96C64B}" type="presOf" srcId="{96A1F01F-596A-4614-B0AA-F81FA5A576D2}" destId="{04E3AD6F-0E9A-4781-923A-02E65AF37464}" srcOrd="0" destOrd="0" presId="urn:microsoft.com/office/officeart/2005/8/layout/vList2"/>
    <dgm:cxn modelId="{6FBE5FB5-BE80-476E-A925-26D962FCE080}" srcId="{96A1F01F-596A-4614-B0AA-F81FA5A576D2}" destId="{8C6B26B7-B4F5-431C-9CE2-35B1B582124B}" srcOrd="1" destOrd="0" parTransId="{54A68112-A156-4F33-893D-49439F8241A7}" sibTransId="{052181D1-2253-406A-AC89-576337EC73D4}"/>
    <dgm:cxn modelId="{5EB2C3D9-3D8D-46CA-BFCA-6443C60CF23D}" type="presOf" srcId="{8C6B26B7-B4F5-431C-9CE2-35B1B582124B}" destId="{27347EA5-5FAB-479B-9304-496CD4CF0F1B}" srcOrd="0" destOrd="0" presId="urn:microsoft.com/office/officeart/2005/8/layout/vList2"/>
    <dgm:cxn modelId="{6D892EDA-4AA6-4D42-8236-6F32A521258A}" srcId="{96A1F01F-596A-4614-B0AA-F81FA5A576D2}" destId="{8AB972CA-8A46-4352-8EFE-EA43ACF1410B}" srcOrd="3" destOrd="0" parTransId="{5BF8114F-516F-4071-81CA-CF5345A030BC}" sibTransId="{466002CE-13BC-4B42-9B9C-272A9D9271AC}"/>
    <dgm:cxn modelId="{082F38AB-82FE-45FF-A490-724946EAC1AE}" type="presParOf" srcId="{04E3AD6F-0E9A-4781-923A-02E65AF37464}" destId="{F8B05399-D0AD-4B2A-9F30-9805E5FD9C18}" srcOrd="0" destOrd="0" presId="urn:microsoft.com/office/officeart/2005/8/layout/vList2"/>
    <dgm:cxn modelId="{9138555E-7E97-4E2A-BA92-725FD171458D}" type="presParOf" srcId="{04E3AD6F-0E9A-4781-923A-02E65AF37464}" destId="{FA394DC1-17F5-4860-854C-0F7A827F3304}" srcOrd="1" destOrd="0" presId="urn:microsoft.com/office/officeart/2005/8/layout/vList2"/>
    <dgm:cxn modelId="{3DBB13EC-94A3-4E7C-A4BC-B4A69FC6142A}" type="presParOf" srcId="{04E3AD6F-0E9A-4781-923A-02E65AF37464}" destId="{27347EA5-5FAB-479B-9304-496CD4CF0F1B}" srcOrd="2" destOrd="0" presId="urn:microsoft.com/office/officeart/2005/8/layout/vList2"/>
    <dgm:cxn modelId="{F2B1D0F9-42CC-49F1-B41F-1E1A0A2BCC5C}" type="presParOf" srcId="{04E3AD6F-0E9A-4781-923A-02E65AF37464}" destId="{AF3A1FA6-C623-44A4-8A38-0E39046F4E8A}" srcOrd="3" destOrd="0" presId="urn:microsoft.com/office/officeart/2005/8/layout/vList2"/>
    <dgm:cxn modelId="{C2511051-9CF4-4E80-BAA0-496A1DC924CA}" type="presParOf" srcId="{04E3AD6F-0E9A-4781-923A-02E65AF37464}" destId="{77A53AA7-ADA2-4E73-9A85-7D17B3A394F4}" srcOrd="4" destOrd="0" presId="urn:microsoft.com/office/officeart/2005/8/layout/vList2"/>
    <dgm:cxn modelId="{EB378D81-4438-4716-9621-DEC8BE01998A}" type="presParOf" srcId="{04E3AD6F-0E9A-4781-923A-02E65AF37464}" destId="{B77C2D46-D3E6-475E-A95B-826FB16722D0}" srcOrd="5" destOrd="0" presId="urn:microsoft.com/office/officeart/2005/8/layout/vList2"/>
    <dgm:cxn modelId="{916CAA0A-3297-4D5C-9358-CC9E0A1C8242}" type="presParOf" srcId="{04E3AD6F-0E9A-4781-923A-02E65AF37464}" destId="{2A7E40F2-B9EF-4196-B7E8-F6904EA3F49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949F06-A124-49FB-B63C-9309B63D920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3796558-213E-47B4-BD14-9C5BE666DE9A}">
      <dgm:prSet/>
      <dgm:spPr/>
      <dgm:t>
        <a:bodyPr/>
        <a:lstStyle/>
        <a:p>
          <a:r>
            <a:rPr lang="en-GB" b="1"/>
            <a:t>                                        Use 	    Choose</a:t>
          </a:r>
          <a:endParaRPr lang="en-US"/>
        </a:p>
      </dgm:t>
    </dgm:pt>
    <dgm:pt modelId="{9C5D4830-292C-4A6E-8695-8ACCABC4EF14}" type="parTrans" cxnId="{F2C9AF8D-1E93-4BA2-B0E7-9BF22D77C0C2}">
      <dgm:prSet/>
      <dgm:spPr/>
      <dgm:t>
        <a:bodyPr/>
        <a:lstStyle/>
        <a:p>
          <a:endParaRPr lang="en-US"/>
        </a:p>
      </dgm:t>
    </dgm:pt>
    <dgm:pt modelId="{18103239-6347-459A-8A0E-798734D3A651}" type="sibTrans" cxnId="{F2C9AF8D-1E93-4BA2-B0E7-9BF22D77C0C2}">
      <dgm:prSet/>
      <dgm:spPr/>
      <dgm:t>
        <a:bodyPr/>
        <a:lstStyle/>
        <a:p>
          <a:endParaRPr lang="en-US"/>
        </a:p>
      </dgm:t>
    </dgm:pt>
    <dgm:pt modelId="{1A275BB9-CE7F-4C3F-B476-752CDCD7844F}">
      <dgm:prSet/>
      <dgm:spPr/>
      <dgm:t>
        <a:bodyPr/>
        <a:lstStyle/>
        <a:p>
          <a:r>
            <a:rPr lang="en-GB"/>
            <a:t>Annualised hours 	4		12</a:t>
          </a:r>
          <a:endParaRPr lang="en-US"/>
        </a:p>
      </dgm:t>
    </dgm:pt>
    <dgm:pt modelId="{92C75DD3-E6D0-4ECC-8E83-F1D388E06434}" type="parTrans" cxnId="{3B04BBE8-BE4F-4C49-9754-2052302ACCE0}">
      <dgm:prSet/>
      <dgm:spPr/>
      <dgm:t>
        <a:bodyPr/>
        <a:lstStyle/>
        <a:p>
          <a:endParaRPr lang="en-US"/>
        </a:p>
      </dgm:t>
    </dgm:pt>
    <dgm:pt modelId="{78ED0B42-D194-4726-9367-C021CF335014}" type="sibTrans" cxnId="{3B04BBE8-BE4F-4C49-9754-2052302ACCE0}">
      <dgm:prSet/>
      <dgm:spPr/>
      <dgm:t>
        <a:bodyPr/>
        <a:lstStyle/>
        <a:p>
          <a:endParaRPr lang="en-US"/>
        </a:p>
      </dgm:t>
    </dgm:pt>
    <dgm:pt modelId="{3D18F671-D895-454F-93F4-E05B6252E2EE}">
      <dgm:prSet/>
      <dgm:spPr/>
      <dgm:t>
        <a:bodyPr/>
        <a:lstStyle/>
        <a:p>
          <a:r>
            <a:rPr lang="en-GB"/>
            <a:t>Flexi-time		21		39</a:t>
          </a:r>
          <a:endParaRPr lang="en-US"/>
        </a:p>
      </dgm:t>
    </dgm:pt>
    <dgm:pt modelId="{4F55CF89-31F5-4235-8ABD-1054B72228DE}" type="parTrans" cxnId="{E449A7E4-6066-4ED5-99EB-C03AE2DBCFEA}">
      <dgm:prSet/>
      <dgm:spPr/>
      <dgm:t>
        <a:bodyPr/>
        <a:lstStyle/>
        <a:p>
          <a:endParaRPr lang="en-US"/>
        </a:p>
      </dgm:t>
    </dgm:pt>
    <dgm:pt modelId="{B798E6C3-C1F2-478B-9C88-E889F8CC3BCD}" type="sibTrans" cxnId="{E449A7E4-6066-4ED5-99EB-C03AE2DBCFEA}">
      <dgm:prSet/>
      <dgm:spPr/>
      <dgm:t>
        <a:bodyPr/>
        <a:lstStyle/>
        <a:p>
          <a:endParaRPr lang="en-US"/>
        </a:p>
      </dgm:t>
    </dgm:pt>
    <dgm:pt modelId="{81B8B201-64AA-4B55-9249-5C6E6C7956B1}">
      <dgm:prSet/>
      <dgm:spPr/>
      <dgm:t>
        <a:bodyPr/>
        <a:lstStyle/>
        <a:p>
          <a:r>
            <a:rPr lang="en-GB"/>
            <a:t>Term-time working	4		9</a:t>
          </a:r>
          <a:endParaRPr lang="en-US"/>
        </a:p>
      </dgm:t>
    </dgm:pt>
    <dgm:pt modelId="{8E9F4D5F-4FFB-4DF1-A207-532BF0D9AD36}" type="parTrans" cxnId="{EC48582E-0E95-4C94-A0EE-533B8E04BF87}">
      <dgm:prSet/>
      <dgm:spPr/>
      <dgm:t>
        <a:bodyPr/>
        <a:lstStyle/>
        <a:p>
          <a:endParaRPr lang="en-US"/>
        </a:p>
      </dgm:t>
    </dgm:pt>
    <dgm:pt modelId="{E941AA0A-A695-4CA8-B93A-492794CFB151}" type="sibTrans" cxnId="{EC48582E-0E95-4C94-A0EE-533B8E04BF87}">
      <dgm:prSet/>
      <dgm:spPr/>
      <dgm:t>
        <a:bodyPr/>
        <a:lstStyle/>
        <a:p>
          <a:endParaRPr lang="en-US"/>
        </a:p>
      </dgm:t>
    </dgm:pt>
    <dgm:pt modelId="{44A9D794-6CF7-46D3-BD76-06DE826F2F4C}">
      <dgm:prSet/>
      <dgm:spPr/>
      <dgm:t>
        <a:bodyPr/>
        <a:lstStyle/>
        <a:p>
          <a:r>
            <a:rPr lang="en-GB"/>
            <a:t>Job share		2		5</a:t>
          </a:r>
          <a:endParaRPr lang="en-US"/>
        </a:p>
      </dgm:t>
    </dgm:pt>
    <dgm:pt modelId="{E5A703B7-B2D0-41F3-9628-214B30B6F3AA}" type="parTrans" cxnId="{29DD4156-3D36-4927-86B2-81BD83592680}">
      <dgm:prSet/>
      <dgm:spPr/>
      <dgm:t>
        <a:bodyPr/>
        <a:lstStyle/>
        <a:p>
          <a:endParaRPr lang="en-US"/>
        </a:p>
      </dgm:t>
    </dgm:pt>
    <dgm:pt modelId="{6FF05096-1FD7-4670-9350-D397E0EBDCD6}" type="sibTrans" cxnId="{29DD4156-3D36-4927-86B2-81BD83592680}">
      <dgm:prSet/>
      <dgm:spPr/>
      <dgm:t>
        <a:bodyPr/>
        <a:lstStyle/>
        <a:p>
          <a:endParaRPr lang="en-US"/>
        </a:p>
      </dgm:t>
    </dgm:pt>
    <dgm:pt modelId="{2B956C80-42F3-456D-BC1B-865286585451}">
      <dgm:prSet/>
      <dgm:spPr/>
      <dgm:t>
        <a:bodyPr/>
        <a:lstStyle/>
        <a:p>
          <a:r>
            <a:rPr lang="en-GB"/>
            <a:t>Compressed hours 	3		19</a:t>
          </a:r>
          <a:endParaRPr lang="en-US"/>
        </a:p>
      </dgm:t>
    </dgm:pt>
    <dgm:pt modelId="{E9656329-4360-4E7C-BAC8-3E2EBABBD1E7}" type="parTrans" cxnId="{3ECFA9CA-6F2A-4FF5-B7D1-5595C07CC886}">
      <dgm:prSet/>
      <dgm:spPr/>
      <dgm:t>
        <a:bodyPr/>
        <a:lstStyle/>
        <a:p>
          <a:endParaRPr lang="en-US"/>
        </a:p>
      </dgm:t>
    </dgm:pt>
    <dgm:pt modelId="{0AE2ACBB-0AC8-4274-B750-FB99852E2C2C}" type="sibTrans" cxnId="{3ECFA9CA-6F2A-4FF5-B7D1-5595C07CC886}">
      <dgm:prSet/>
      <dgm:spPr/>
      <dgm:t>
        <a:bodyPr/>
        <a:lstStyle/>
        <a:p>
          <a:endParaRPr lang="en-US"/>
        </a:p>
      </dgm:t>
    </dgm:pt>
    <dgm:pt modelId="{4F0D14F5-C5CE-4E1F-A097-97A12D085B74}">
      <dgm:prSet/>
      <dgm:spPr/>
      <dgm:t>
        <a:bodyPr/>
        <a:lstStyle/>
        <a:p>
          <a:r>
            <a:rPr lang="en-GB"/>
            <a:t>Part-time hours		19		28</a:t>
          </a:r>
          <a:endParaRPr lang="en-US"/>
        </a:p>
      </dgm:t>
    </dgm:pt>
    <dgm:pt modelId="{1C91BAC6-EEBE-4254-90AC-C60216A7FE00}" type="parTrans" cxnId="{A155B49E-86DA-4300-9DE0-DF824F448C2F}">
      <dgm:prSet/>
      <dgm:spPr/>
      <dgm:t>
        <a:bodyPr/>
        <a:lstStyle/>
        <a:p>
          <a:endParaRPr lang="en-US"/>
        </a:p>
      </dgm:t>
    </dgm:pt>
    <dgm:pt modelId="{18E2820E-191F-468C-B5A9-1C84D8AF82C4}" type="sibTrans" cxnId="{A155B49E-86DA-4300-9DE0-DF824F448C2F}">
      <dgm:prSet/>
      <dgm:spPr/>
      <dgm:t>
        <a:bodyPr/>
        <a:lstStyle/>
        <a:p>
          <a:endParaRPr lang="en-US"/>
        </a:p>
      </dgm:t>
    </dgm:pt>
    <dgm:pt modelId="{C63F99C4-8F97-4E7E-89C9-E6817C0B777B}" type="pres">
      <dgm:prSet presAssocID="{F0949F06-A124-49FB-B63C-9309B63D920D}" presName="linear" presStyleCnt="0">
        <dgm:presLayoutVars>
          <dgm:animLvl val="lvl"/>
          <dgm:resizeHandles val="exact"/>
        </dgm:presLayoutVars>
      </dgm:prSet>
      <dgm:spPr/>
    </dgm:pt>
    <dgm:pt modelId="{E43CD51B-7A96-4064-B440-45CC2BF4DFB8}" type="pres">
      <dgm:prSet presAssocID="{D3796558-213E-47B4-BD14-9C5BE666DE9A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2B57BDD-C6D7-462F-B6AF-9A78BC0D8AFE}" type="pres">
      <dgm:prSet presAssocID="{18103239-6347-459A-8A0E-798734D3A651}" presName="spacer" presStyleCnt="0"/>
      <dgm:spPr/>
    </dgm:pt>
    <dgm:pt modelId="{A5415DC5-5962-4753-B5A6-01FB52623700}" type="pres">
      <dgm:prSet presAssocID="{1A275BB9-CE7F-4C3F-B476-752CDCD7844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517100C-1E4A-4E84-A00D-F68479979410}" type="pres">
      <dgm:prSet presAssocID="{78ED0B42-D194-4726-9367-C021CF335014}" presName="spacer" presStyleCnt="0"/>
      <dgm:spPr/>
    </dgm:pt>
    <dgm:pt modelId="{1774D7F9-9027-49B7-8465-690AFEE0B7E0}" type="pres">
      <dgm:prSet presAssocID="{3D18F671-D895-454F-93F4-E05B6252E2E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3EC6FB66-0C16-4D66-B870-F41C8ECD59CC}" type="pres">
      <dgm:prSet presAssocID="{B798E6C3-C1F2-478B-9C88-E889F8CC3BCD}" presName="spacer" presStyleCnt="0"/>
      <dgm:spPr/>
    </dgm:pt>
    <dgm:pt modelId="{F559993A-3CDE-4B2F-9905-AADA28146996}" type="pres">
      <dgm:prSet presAssocID="{81B8B201-64AA-4B55-9249-5C6E6C7956B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C2E9F7D9-A5E7-414F-91DA-6F4DA91D3952}" type="pres">
      <dgm:prSet presAssocID="{E941AA0A-A695-4CA8-B93A-492794CFB151}" presName="spacer" presStyleCnt="0"/>
      <dgm:spPr/>
    </dgm:pt>
    <dgm:pt modelId="{05605584-CAC7-4E57-9FB5-8F203EC1745D}" type="pres">
      <dgm:prSet presAssocID="{44A9D794-6CF7-46D3-BD76-06DE826F2F4C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F4A75BD-FEC2-4DCF-9E5D-7C5FB44F24DA}" type="pres">
      <dgm:prSet presAssocID="{6FF05096-1FD7-4670-9350-D397E0EBDCD6}" presName="spacer" presStyleCnt="0"/>
      <dgm:spPr/>
    </dgm:pt>
    <dgm:pt modelId="{AB3C99E9-FBBA-4379-B050-244269CA7758}" type="pres">
      <dgm:prSet presAssocID="{2B956C80-42F3-456D-BC1B-86528658545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182E932-2872-499B-B1FD-BCBF4429C067}" type="pres">
      <dgm:prSet presAssocID="{0AE2ACBB-0AC8-4274-B750-FB99852E2C2C}" presName="spacer" presStyleCnt="0"/>
      <dgm:spPr/>
    </dgm:pt>
    <dgm:pt modelId="{5759F5CA-32F9-4BDE-B0C4-B9676BC22E50}" type="pres">
      <dgm:prSet presAssocID="{4F0D14F5-C5CE-4E1F-A097-97A12D085B7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EC48582E-0E95-4C94-A0EE-533B8E04BF87}" srcId="{F0949F06-A124-49FB-B63C-9309B63D920D}" destId="{81B8B201-64AA-4B55-9249-5C6E6C7956B1}" srcOrd="3" destOrd="0" parTransId="{8E9F4D5F-4FFB-4DF1-A207-532BF0D9AD36}" sibTransId="{E941AA0A-A695-4CA8-B93A-492794CFB151}"/>
    <dgm:cxn modelId="{1241DA39-6EF3-4BEA-9386-0B2AB83319B2}" type="presOf" srcId="{44A9D794-6CF7-46D3-BD76-06DE826F2F4C}" destId="{05605584-CAC7-4E57-9FB5-8F203EC1745D}" srcOrd="0" destOrd="0" presId="urn:microsoft.com/office/officeart/2005/8/layout/vList2"/>
    <dgm:cxn modelId="{29DD4156-3D36-4927-86B2-81BD83592680}" srcId="{F0949F06-A124-49FB-B63C-9309B63D920D}" destId="{44A9D794-6CF7-46D3-BD76-06DE826F2F4C}" srcOrd="4" destOrd="0" parTransId="{E5A703B7-B2D0-41F3-9628-214B30B6F3AA}" sibTransId="{6FF05096-1FD7-4670-9350-D397E0EBDCD6}"/>
    <dgm:cxn modelId="{F2C9AF8D-1E93-4BA2-B0E7-9BF22D77C0C2}" srcId="{F0949F06-A124-49FB-B63C-9309B63D920D}" destId="{D3796558-213E-47B4-BD14-9C5BE666DE9A}" srcOrd="0" destOrd="0" parTransId="{9C5D4830-292C-4A6E-8695-8ACCABC4EF14}" sibTransId="{18103239-6347-459A-8A0E-798734D3A651}"/>
    <dgm:cxn modelId="{802AE58D-65D9-4932-A741-C07544157B99}" type="presOf" srcId="{F0949F06-A124-49FB-B63C-9309B63D920D}" destId="{C63F99C4-8F97-4E7E-89C9-E6817C0B777B}" srcOrd="0" destOrd="0" presId="urn:microsoft.com/office/officeart/2005/8/layout/vList2"/>
    <dgm:cxn modelId="{A155B49E-86DA-4300-9DE0-DF824F448C2F}" srcId="{F0949F06-A124-49FB-B63C-9309B63D920D}" destId="{4F0D14F5-C5CE-4E1F-A097-97A12D085B74}" srcOrd="6" destOrd="0" parTransId="{1C91BAC6-EEBE-4254-90AC-C60216A7FE00}" sibTransId="{18E2820E-191F-468C-B5A9-1C84D8AF82C4}"/>
    <dgm:cxn modelId="{A4023EA7-35FC-425B-A018-C1A7665A2FC4}" type="presOf" srcId="{3D18F671-D895-454F-93F4-E05B6252E2EE}" destId="{1774D7F9-9027-49B7-8465-690AFEE0B7E0}" srcOrd="0" destOrd="0" presId="urn:microsoft.com/office/officeart/2005/8/layout/vList2"/>
    <dgm:cxn modelId="{D7A34AB2-121A-4EC6-B9E6-BC24F7873367}" type="presOf" srcId="{4F0D14F5-C5CE-4E1F-A097-97A12D085B74}" destId="{5759F5CA-32F9-4BDE-B0C4-B9676BC22E50}" srcOrd="0" destOrd="0" presId="urn:microsoft.com/office/officeart/2005/8/layout/vList2"/>
    <dgm:cxn modelId="{7415C8BD-5126-4267-B33A-D5451D9BB544}" type="presOf" srcId="{81B8B201-64AA-4B55-9249-5C6E6C7956B1}" destId="{F559993A-3CDE-4B2F-9905-AADA28146996}" srcOrd="0" destOrd="0" presId="urn:microsoft.com/office/officeart/2005/8/layout/vList2"/>
    <dgm:cxn modelId="{EF9CB9C4-466F-44C7-ACB3-76F23E331480}" type="presOf" srcId="{D3796558-213E-47B4-BD14-9C5BE666DE9A}" destId="{E43CD51B-7A96-4064-B440-45CC2BF4DFB8}" srcOrd="0" destOrd="0" presId="urn:microsoft.com/office/officeart/2005/8/layout/vList2"/>
    <dgm:cxn modelId="{3ECFA9CA-6F2A-4FF5-B7D1-5595C07CC886}" srcId="{F0949F06-A124-49FB-B63C-9309B63D920D}" destId="{2B956C80-42F3-456D-BC1B-865286585451}" srcOrd="5" destOrd="0" parTransId="{E9656329-4360-4E7C-BAC8-3E2EBABBD1E7}" sibTransId="{0AE2ACBB-0AC8-4274-B750-FB99852E2C2C}"/>
    <dgm:cxn modelId="{E449A7E4-6066-4ED5-99EB-C03AE2DBCFEA}" srcId="{F0949F06-A124-49FB-B63C-9309B63D920D}" destId="{3D18F671-D895-454F-93F4-E05B6252E2EE}" srcOrd="2" destOrd="0" parTransId="{4F55CF89-31F5-4235-8ABD-1054B72228DE}" sibTransId="{B798E6C3-C1F2-478B-9C88-E889F8CC3BCD}"/>
    <dgm:cxn modelId="{3B04BBE8-BE4F-4C49-9754-2052302ACCE0}" srcId="{F0949F06-A124-49FB-B63C-9309B63D920D}" destId="{1A275BB9-CE7F-4C3F-B476-752CDCD7844F}" srcOrd="1" destOrd="0" parTransId="{92C75DD3-E6D0-4ECC-8E83-F1D388E06434}" sibTransId="{78ED0B42-D194-4726-9367-C021CF335014}"/>
    <dgm:cxn modelId="{E2BC78EE-F5AF-42FE-8108-FA7F726195CB}" type="presOf" srcId="{1A275BB9-CE7F-4C3F-B476-752CDCD7844F}" destId="{A5415DC5-5962-4753-B5A6-01FB52623700}" srcOrd="0" destOrd="0" presId="urn:microsoft.com/office/officeart/2005/8/layout/vList2"/>
    <dgm:cxn modelId="{0063EFF7-D782-4E0B-AEB0-9F080BE00B10}" type="presOf" srcId="{2B956C80-42F3-456D-BC1B-865286585451}" destId="{AB3C99E9-FBBA-4379-B050-244269CA7758}" srcOrd="0" destOrd="0" presId="urn:microsoft.com/office/officeart/2005/8/layout/vList2"/>
    <dgm:cxn modelId="{0B577050-7DA5-4AA9-BCD7-E095E2F732C9}" type="presParOf" srcId="{C63F99C4-8F97-4E7E-89C9-E6817C0B777B}" destId="{E43CD51B-7A96-4064-B440-45CC2BF4DFB8}" srcOrd="0" destOrd="0" presId="urn:microsoft.com/office/officeart/2005/8/layout/vList2"/>
    <dgm:cxn modelId="{CAD24668-13E9-4149-98DB-643EFB7161F0}" type="presParOf" srcId="{C63F99C4-8F97-4E7E-89C9-E6817C0B777B}" destId="{B2B57BDD-C6D7-462F-B6AF-9A78BC0D8AFE}" srcOrd="1" destOrd="0" presId="urn:microsoft.com/office/officeart/2005/8/layout/vList2"/>
    <dgm:cxn modelId="{10701EFB-DA61-43F2-8375-43A5FE36F8CC}" type="presParOf" srcId="{C63F99C4-8F97-4E7E-89C9-E6817C0B777B}" destId="{A5415DC5-5962-4753-B5A6-01FB52623700}" srcOrd="2" destOrd="0" presId="urn:microsoft.com/office/officeart/2005/8/layout/vList2"/>
    <dgm:cxn modelId="{02AA2688-5023-4829-829E-76992A8A0CDD}" type="presParOf" srcId="{C63F99C4-8F97-4E7E-89C9-E6817C0B777B}" destId="{0517100C-1E4A-4E84-A00D-F68479979410}" srcOrd="3" destOrd="0" presId="urn:microsoft.com/office/officeart/2005/8/layout/vList2"/>
    <dgm:cxn modelId="{D8888A00-19E6-42C9-93E9-7CFE5D4A11DC}" type="presParOf" srcId="{C63F99C4-8F97-4E7E-89C9-E6817C0B777B}" destId="{1774D7F9-9027-49B7-8465-690AFEE0B7E0}" srcOrd="4" destOrd="0" presId="urn:microsoft.com/office/officeart/2005/8/layout/vList2"/>
    <dgm:cxn modelId="{6360D8A9-F223-4352-9E3B-1EE8F1747280}" type="presParOf" srcId="{C63F99C4-8F97-4E7E-89C9-E6817C0B777B}" destId="{3EC6FB66-0C16-4D66-B870-F41C8ECD59CC}" srcOrd="5" destOrd="0" presId="urn:microsoft.com/office/officeart/2005/8/layout/vList2"/>
    <dgm:cxn modelId="{72C961AE-BAE8-47BB-AE66-7A162FC4CBB6}" type="presParOf" srcId="{C63F99C4-8F97-4E7E-89C9-E6817C0B777B}" destId="{F559993A-3CDE-4B2F-9905-AADA28146996}" srcOrd="6" destOrd="0" presId="urn:microsoft.com/office/officeart/2005/8/layout/vList2"/>
    <dgm:cxn modelId="{5E59D479-0FF9-4DDA-91B4-31EDFC066AAA}" type="presParOf" srcId="{C63F99C4-8F97-4E7E-89C9-E6817C0B777B}" destId="{C2E9F7D9-A5E7-414F-91DA-6F4DA91D3952}" srcOrd="7" destOrd="0" presId="urn:microsoft.com/office/officeart/2005/8/layout/vList2"/>
    <dgm:cxn modelId="{965ADC82-FE37-47B2-8496-B2B8336EC120}" type="presParOf" srcId="{C63F99C4-8F97-4E7E-89C9-E6817C0B777B}" destId="{05605584-CAC7-4E57-9FB5-8F203EC1745D}" srcOrd="8" destOrd="0" presId="urn:microsoft.com/office/officeart/2005/8/layout/vList2"/>
    <dgm:cxn modelId="{7B7CE3A4-A9F8-4D3D-A78C-B929B80D773B}" type="presParOf" srcId="{C63F99C4-8F97-4E7E-89C9-E6817C0B777B}" destId="{AF4A75BD-FEC2-4DCF-9E5D-7C5FB44F24DA}" srcOrd="9" destOrd="0" presId="urn:microsoft.com/office/officeart/2005/8/layout/vList2"/>
    <dgm:cxn modelId="{74C56308-251E-4BA8-AAA0-89F61CA90C74}" type="presParOf" srcId="{C63F99C4-8F97-4E7E-89C9-E6817C0B777B}" destId="{AB3C99E9-FBBA-4379-B050-244269CA7758}" srcOrd="10" destOrd="0" presId="urn:microsoft.com/office/officeart/2005/8/layout/vList2"/>
    <dgm:cxn modelId="{265F1DDE-4C71-4EC4-8090-63EFAADCFCEA}" type="presParOf" srcId="{C63F99C4-8F97-4E7E-89C9-E6817C0B777B}" destId="{B182E932-2872-499B-B1FD-BCBF4429C067}" srcOrd="11" destOrd="0" presId="urn:microsoft.com/office/officeart/2005/8/layout/vList2"/>
    <dgm:cxn modelId="{80CF51F8-86F8-4933-8894-7F3619DCB846}" type="presParOf" srcId="{C63F99C4-8F97-4E7E-89C9-E6817C0B777B}" destId="{5759F5CA-32F9-4BDE-B0C4-B9676BC22E5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993228-29DF-4E97-9DC0-17C8159BFA4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EFB5CE6-2652-43D2-A415-6CC67567A7CD}">
      <dgm:prSet/>
      <dgm:spPr/>
      <dgm:t>
        <a:bodyPr/>
        <a:lstStyle/>
        <a:p>
          <a:r>
            <a:rPr lang="en-GB"/>
            <a:t>1. #FlexFrom1st = important principle</a:t>
          </a:r>
          <a:endParaRPr lang="en-US"/>
        </a:p>
      </dgm:t>
    </dgm:pt>
    <dgm:pt modelId="{39587C5E-23BC-44DD-B125-F8B61F0EC34A}" type="parTrans" cxnId="{35F5B936-E4F9-4DF9-A6C6-BC0300B1420F}">
      <dgm:prSet/>
      <dgm:spPr/>
      <dgm:t>
        <a:bodyPr/>
        <a:lstStyle/>
        <a:p>
          <a:endParaRPr lang="en-US"/>
        </a:p>
      </dgm:t>
    </dgm:pt>
    <dgm:pt modelId="{160AC03A-B3A0-4FCB-9E1C-3237EFF0E29E}" type="sibTrans" cxnId="{35F5B936-E4F9-4DF9-A6C6-BC0300B1420F}">
      <dgm:prSet/>
      <dgm:spPr/>
      <dgm:t>
        <a:bodyPr/>
        <a:lstStyle/>
        <a:p>
          <a:endParaRPr lang="en-US"/>
        </a:p>
      </dgm:t>
    </dgm:pt>
    <dgm:pt modelId="{716B7510-EDC8-4461-BA43-87FC0C1DB9B9}">
      <dgm:prSet/>
      <dgm:spPr/>
      <dgm:t>
        <a:bodyPr/>
        <a:lstStyle/>
        <a:p>
          <a:r>
            <a:rPr lang="en-GB"/>
            <a:t>2. Homeworking and the pandemic</a:t>
          </a:r>
          <a:endParaRPr lang="en-US"/>
        </a:p>
      </dgm:t>
    </dgm:pt>
    <dgm:pt modelId="{4CE0523B-F96E-435D-BB2C-5B1FB6EC2567}" type="parTrans" cxnId="{9DB219F0-A86D-4448-A7E3-9A0DBB907314}">
      <dgm:prSet/>
      <dgm:spPr/>
      <dgm:t>
        <a:bodyPr/>
        <a:lstStyle/>
        <a:p>
          <a:endParaRPr lang="en-US"/>
        </a:p>
      </dgm:t>
    </dgm:pt>
    <dgm:pt modelId="{85E5B44A-2908-482F-BBA7-6110C2AB706F}" type="sibTrans" cxnId="{9DB219F0-A86D-4448-A7E3-9A0DBB907314}">
      <dgm:prSet/>
      <dgm:spPr/>
      <dgm:t>
        <a:bodyPr/>
        <a:lstStyle/>
        <a:p>
          <a:endParaRPr lang="en-US"/>
        </a:p>
      </dgm:t>
    </dgm:pt>
    <dgm:pt modelId="{4C77EB99-2338-4687-8EDE-B7790924C753}">
      <dgm:prSet/>
      <dgm:spPr/>
      <dgm:t>
        <a:bodyPr/>
        <a:lstStyle/>
        <a:p>
          <a:r>
            <a:rPr lang="en-GB"/>
            <a:t>3. Flexibility of hours</a:t>
          </a:r>
          <a:endParaRPr lang="en-US"/>
        </a:p>
      </dgm:t>
    </dgm:pt>
    <dgm:pt modelId="{DE2EDB78-4FC4-4B63-BBE3-AF1AAFAEA4AB}" type="parTrans" cxnId="{4C1182E4-086B-4637-B2D5-717D885CB7BD}">
      <dgm:prSet/>
      <dgm:spPr/>
      <dgm:t>
        <a:bodyPr/>
        <a:lstStyle/>
        <a:p>
          <a:endParaRPr lang="en-US"/>
        </a:p>
      </dgm:t>
    </dgm:pt>
    <dgm:pt modelId="{AAEA697F-72D0-4F0E-9FC5-C4B38E8FE85F}" type="sibTrans" cxnId="{4C1182E4-086B-4637-B2D5-717D885CB7BD}">
      <dgm:prSet/>
      <dgm:spPr/>
      <dgm:t>
        <a:bodyPr/>
        <a:lstStyle/>
        <a:p>
          <a:endParaRPr lang="en-US"/>
        </a:p>
      </dgm:t>
    </dgm:pt>
    <dgm:pt modelId="{0E02BCF3-D246-42B9-B9B3-0D42DEB070E4}">
      <dgm:prSet/>
      <dgm:spPr/>
      <dgm:t>
        <a:bodyPr/>
        <a:lstStyle/>
        <a:p>
          <a:r>
            <a:rPr lang="en-GB"/>
            <a:t>4. The business case </a:t>
          </a:r>
          <a:endParaRPr lang="en-US"/>
        </a:p>
      </dgm:t>
    </dgm:pt>
    <dgm:pt modelId="{BD799CBB-C961-4008-8678-95278E274704}" type="parTrans" cxnId="{18E024C5-5B61-42BD-8034-B696B3959C5C}">
      <dgm:prSet/>
      <dgm:spPr/>
      <dgm:t>
        <a:bodyPr/>
        <a:lstStyle/>
        <a:p>
          <a:endParaRPr lang="en-US"/>
        </a:p>
      </dgm:t>
    </dgm:pt>
    <dgm:pt modelId="{CF19E962-2103-484C-89A4-F49C25EBA921}" type="sibTrans" cxnId="{18E024C5-5B61-42BD-8034-B696B3959C5C}">
      <dgm:prSet/>
      <dgm:spPr/>
      <dgm:t>
        <a:bodyPr/>
        <a:lstStyle/>
        <a:p>
          <a:endParaRPr lang="en-US"/>
        </a:p>
      </dgm:t>
    </dgm:pt>
    <dgm:pt modelId="{C8B66189-02D6-413E-B1B6-0E24F3D8318A}" type="pres">
      <dgm:prSet presAssocID="{BE993228-29DF-4E97-9DC0-17C8159BFA46}" presName="linear" presStyleCnt="0">
        <dgm:presLayoutVars>
          <dgm:animLvl val="lvl"/>
          <dgm:resizeHandles val="exact"/>
        </dgm:presLayoutVars>
      </dgm:prSet>
      <dgm:spPr/>
    </dgm:pt>
    <dgm:pt modelId="{CE3782A7-4E1B-4BB6-BA25-EC8606364F74}" type="pres">
      <dgm:prSet presAssocID="{2EFB5CE6-2652-43D2-A415-6CC67567A7C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26CAF0A-8F34-4829-BF53-1549BF44189B}" type="pres">
      <dgm:prSet presAssocID="{160AC03A-B3A0-4FCB-9E1C-3237EFF0E29E}" presName="spacer" presStyleCnt="0"/>
      <dgm:spPr/>
    </dgm:pt>
    <dgm:pt modelId="{BB65B611-F73F-4247-B184-6E7AD1D3F91E}" type="pres">
      <dgm:prSet presAssocID="{716B7510-EDC8-4461-BA43-87FC0C1DB9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1B24649-AA29-4B82-A019-AC8CF8E648B4}" type="pres">
      <dgm:prSet presAssocID="{85E5B44A-2908-482F-BBA7-6110C2AB706F}" presName="spacer" presStyleCnt="0"/>
      <dgm:spPr/>
    </dgm:pt>
    <dgm:pt modelId="{DEFECD2F-7365-41BD-9F58-B1B93C50ABC4}" type="pres">
      <dgm:prSet presAssocID="{4C77EB99-2338-4687-8EDE-B7790924C75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65436ED-36FE-4F22-BC3C-7800EFE048DF}" type="pres">
      <dgm:prSet presAssocID="{AAEA697F-72D0-4F0E-9FC5-C4B38E8FE85F}" presName="spacer" presStyleCnt="0"/>
      <dgm:spPr/>
    </dgm:pt>
    <dgm:pt modelId="{F43BF7BB-FC6A-4802-B457-504BB877411B}" type="pres">
      <dgm:prSet presAssocID="{0E02BCF3-D246-42B9-B9B3-0D42DEB070E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5F5B936-E4F9-4DF9-A6C6-BC0300B1420F}" srcId="{BE993228-29DF-4E97-9DC0-17C8159BFA46}" destId="{2EFB5CE6-2652-43D2-A415-6CC67567A7CD}" srcOrd="0" destOrd="0" parTransId="{39587C5E-23BC-44DD-B125-F8B61F0EC34A}" sibTransId="{160AC03A-B3A0-4FCB-9E1C-3237EFF0E29E}"/>
    <dgm:cxn modelId="{AE0EA9A1-3944-423C-9401-5FA1B0CCFC66}" type="presOf" srcId="{2EFB5CE6-2652-43D2-A415-6CC67567A7CD}" destId="{CE3782A7-4E1B-4BB6-BA25-EC8606364F74}" srcOrd="0" destOrd="0" presId="urn:microsoft.com/office/officeart/2005/8/layout/vList2"/>
    <dgm:cxn modelId="{57FC08B0-80E8-4E0C-8742-646DE574EBE0}" type="presOf" srcId="{716B7510-EDC8-4461-BA43-87FC0C1DB9B9}" destId="{BB65B611-F73F-4247-B184-6E7AD1D3F91E}" srcOrd="0" destOrd="0" presId="urn:microsoft.com/office/officeart/2005/8/layout/vList2"/>
    <dgm:cxn modelId="{ADAB10B3-96E7-4D4D-A695-5A79A2289BDC}" type="presOf" srcId="{4C77EB99-2338-4687-8EDE-B7790924C753}" destId="{DEFECD2F-7365-41BD-9F58-B1B93C50ABC4}" srcOrd="0" destOrd="0" presId="urn:microsoft.com/office/officeart/2005/8/layout/vList2"/>
    <dgm:cxn modelId="{18E024C5-5B61-42BD-8034-B696B3959C5C}" srcId="{BE993228-29DF-4E97-9DC0-17C8159BFA46}" destId="{0E02BCF3-D246-42B9-B9B3-0D42DEB070E4}" srcOrd="3" destOrd="0" parTransId="{BD799CBB-C961-4008-8678-95278E274704}" sibTransId="{CF19E962-2103-484C-89A4-F49C25EBA921}"/>
    <dgm:cxn modelId="{85110FE3-B830-46D7-9607-B90B940131F1}" type="presOf" srcId="{0E02BCF3-D246-42B9-B9B3-0D42DEB070E4}" destId="{F43BF7BB-FC6A-4802-B457-504BB877411B}" srcOrd="0" destOrd="0" presId="urn:microsoft.com/office/officeart/2005/8/layout/vList2"/>
    <dgm:cxn modelId="{4C1182E4-086B-4637-B2D5-717D885CB7BD}" srcId="{BE993228-29DF-4E97-9DC0-17C8159BFA46}" destId="{4C77EB99-2338-4687-8EDE-B7790924C753}" srcOrd="2" destOrd="0" parTransId="{DE2EDB78-4FC4-4B63-BBE3-AF1AAFAEA4AB}" sibTransId="{AAEA697F-72D0-4F0E-9FC5-C4B38E8FE85F}"/>
    <dgm:cxn modelId="{BC5ABAED-CEA9-434E-80A9-8A2EA5BA77DF}" type="presOf" srcId="{BE993228-29DF-4E97-9DC0-17C8159BFA46}" destId="{C8B66189-02D6-413E-B1B6-0E24F3D8318A}" srcOrd="0" destOrd="0" presId="urn:microsoft.com/office/officeart/2005/8/layout/vList2"/>
    <dgm:cxn modelId="{9DB219F0-A86D-4448-A7E3-9A0DBB907314}" srcId="{BE993228-29DF-4E97-9DC0-17C8159BFA46}" destId="{716B7510-EDC8-4461-BA43-87FC0C1DB9B9}" srcOrd="1" destOrd="0" parTransId="{4CE0523B-F96E-435D-BB2C-5B1FB6EC2567}" sibTransId="{85E5B44A-2908-482F-BBA7-6110C2AB706F}"/>
    <dgm:cxn modelId="{257E0949-195B-49DA-85B8-5361C263C84A}" type="presParOf" srcId="{C8B66189-02D6-413E-B1B6-0E24F3D8318A}" destId="{CE3782A7-4E1B-4BB6-BA25-EC8606364F74}" srcOrd="0" destOrd="0" presId="urn:microsoft.com/office/officeart/2005/8/layout/vList2"/>
    <dgm:cxn modelId="{6A119217-0D53-44E7-92D7-FB83541740C5}" type="presParOf" srcId="{C8B66189-02D6-413E-B1B6-0E24F3D8318A}" destId="{026CAF0A-8F34-4829-BF53-1549BF44189B}" srcOrd="1" destOrd="0" presId="urn:microsoft.com/office/officeart/2005/8/layout/vList2"/>
    <dgm:cxn modelId="{422F0AA0-8D72-4499-92D1-C7648EB21081}" type="presParOf" srcId="{C8B66189-02D6-413E-B1B6-0E24F3D8318A}" destId="{BB65B611-F73F-4247-B184-6E7AD1D3F91E}" srcOrd="2" destOrd="0" presId="urn:microsoft.com/office/officeart/2005/8/layout/vList2"/>
    <dgm:cxn modelId="{A87C6892-B30B-4B90-80D9-6B23E7EF3FCC}" type="presParOf" srcId="{C8B66189-02D6-413E-B1B6-0E24F3D8318A}" destId="{B1B24649-AA29-4B82-A019-AC8CF8E648B4}" srcOrd="3" destOrd="0" presId="urn:microsoft.com/office/officeart/2005/8/layout/vList2"/>
    <dgm:cxn modelId="{9E38A189-9F0D-4CBF-8EE2-EB9CF26EA290}" type="presParOf" srcId="{C8B66189-02D6-413E-B1B6-0E24F3D8318A}" destId="{DEFECD2F-7365-41BD-9F58-B1B93C50ABC4}" srcOrd="4" destOrd="0" presId="urn:microsoft.com/office/officeart/2005/8/layout/vList2"/>
    <dgm:cxn modelId="{9327BFB0-C83B-4E7F-9E52-B49C29707CE2}" type="presParOf" srcId="{C8B66189-02D6-413E-B1B6-0E24F3D8318A}" destId="{765436ED-36FE-4F22-BC3C-7800EFE048DF}" srcOrd="5" destOrd="0" presId="urn:microsoft.com/office/officeart/2005/8/layout/vList2"/>
    <dgm:cxn modelId="{5AE6AF06-C768-45A5-93B3-C56BA07DB7B0}" type="presParOf" srcId="{C8B66189-02D6-413E-B1B6-0E24F3D8318A}" destId="{F43BF7BB-FC6A-4802-B457-504BB877411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993228-29DF-4E97-9DC0-17C8159BFA4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EFB5CE6-2652-43D2-A415-6CC67567A7CD}">
      <dgm:prSet/>
      <dgm:spPr/>
      <dgm:t>
        <a:bodyPr/>
        <a:lstStyle/>
        <a:p>
          <a:r>
            <a:rPr lang="en-GB"/>
            <a:t>Point of hire</a:t>
          </a:r>
          <a:endParaRPr lang="en-US"/>
        </a:p>
      </dgm:t>
    </dgm:pt>
    <dgm:pt modelId="{39587C5E-23BC-44DD-B125-F8B61F0EC34A}" type="parTrans" cxnId="{35F5B936-E4F9-4DF9-A6C6-BC0300B1420F}">
      <dgm:prSet/>
      <dgm:spPr/>
      <dgm:t>
        <a:bodyPr/>
        <a:lstStyle/>
        <a:p>
          <a:endParaRPr lang="en-US"/>
        </a:p>
      </dgm:t>
    </dgm:pt>
    <dgm:pt modelId="{160AC03A-B3A0-4FCB-9E1C-3237EFF0E29E}" type="sibTrans" cxnId="{35F5B936-E4F9-4DF9-A6C6-BC0300B1420F}">
      <dgm:prSet/>
      <dgm:spPr/>
      <dgm:t>
        <a:bodyPr/>
        <a:lstStyle/>
        <a:p>
          <a:endParaRPr lang="en-US"/>
        </a:p>
      </dgm:t>
    </dgm:pt>
    <dgm:pt modelId="{716B7510-EDC8-4461-BA43-87FC0C1DB9B9}">
      <dgm:prSet/>
      <dgm:spPr/>
      <dgm:t>
        <a:bodyPr/>
        <a:lstStyle/>
        <a:p>
          <a:r>
            <a:rPr lang="en-GB"/>
            <a:t>Personal request</a:t>
          </a:r>
          <a:endParaRPr lang="en-US"/>
        </a:p>
      </dgm:t>
    </dgm:pt>
    <dgm:pt modelId="{4CE0523B-F96E-435D-BB2C-5B1FB6EC2567}" type="parTrans" cxnId="{9DB219F0-A86D-4448-A7E3-9A0DBB907314}">
      <dgm:prSet/>
      <dgm:spPr/>
      <dgm:t>
        <a:bodyPr/>
        <a:lstStyle/>
        <a:p>
          <a:endParaRPr lang="en-US"/>
        </a:p>
      </dgm:t>
    </dgm:pt>
    <dgm:pt modelId="{85E5B44A-2908-482F-BBA7-6110C2AB706F}" type="sibTrans" cxnId="{9DB219F0-A86D-4448-A7E3-9A0DBB907314}">
      <dgm:prSet/>
      <dgm:spPr/>
      <dgm:t>
        <a:bodyPr/>
        <a:lstStyle/>
        <a:p>
          <a:endParaRPr lang="en-US"/>
        </a:p>
      </dgm:t>
    </dgm:pt>
    <dgm:pt modelId="{4C77EB99-2338-4687-8EDE-B7790924C753}">
      <dgm:prSet/>
      <dgm:spPr/>
      <dgm:t>
        <a:bodyPr/>
        <a:lstStyle/>
        <a:p>
          <a:r>
            <a:rPr lang="en-GB"/>
            <a:t>Annual review</a:t>
          </a:r>
          <a:endParaRPr lang="en-US"/>
        </a:p>
      </dgm:t>
    </dgm:pt>
    <dgm:pt modelId="{DE2EDB78-4FC4-4B63-BBE3-AF1AAFAEA4AB}" type="parTrans" cxnId="{4C1182E4-086B-4637-B2D5-717D885CB7BD}">
      <dgm:prSet/>
      <dgm:spPr/>
      <dgm:t>
        <a:bodyPr/>
        <a:lstStyle/>
        <a:p>
          <a:endParaRPr lang="en-US"/>
        </a:p>
      </dgm:t>
    </dgm:pt>
    <dgm:pt modelId="{AAEA697F-72D0-4F0E-9FC5-C4B38E8FE85F}" type="sibTrans" cxnId="{4C1182E4-086B-4637-B2D5-717D885CB7BD}">
      <dgm:prSet/>
      <dgm:spPr/>
      <dgm:t>
        <a:bodyPr/>
        <a:lstStyle/>
        <a:p>
          <a:endParaRPr lang="en-US"/>
        </a:p>
      </dgm:t>
    </dgm:pt>
    <dgm:pt modelId="{0E02BCF3-D246-42B9-B9B3-0D42DEB070E4}">
      <dgm:prSet/>
      <dgm:spPr/>
      <dgm:t>
        <a:bodyPr/>
        <a:lstStyle/>
        <a:p>
          <a:r>
            <a:rPr lang="en-GB"/>
            <a:t>Organisational initiative </a:t>
          </a:r>
          <a:endParaRPr lang="en-US"/>
        </a:p>
      </dgm:t>
    </dgm:pt>
    <dgm:pt modelId="{BD799CBB-C961-4008-8678-95278E274704}" type="parTrans" cxnId="{18E024C5-5B61-42BD-8034-B696B3959C5C}">
      <dgm:prSet/>
      <dgm:spPr/>
      <dgm:t>
        <a:bodyPr/>
        <a:lstStyle/>
        <a:p>
          <a:endParaRPr lang="en-US"/>
        </a:p>
      </dgm:t>
    </dgm:pt>
    <dgm:pt modelId="{CF19E962-2103-484C-89A4-F49C25EBA921}" type="sibTrans" cxnId="{18E024C5-5B61-42BD-8034-B696B3959C5C}">
      <dgm:prSet/>
      <dgm:spPr/>
      <dgm:t>
        <a:bodyPr/>
        <a:lstStyle/>
        <a:p>
          <a:endParaRPr lang="en-US"/>
        </a:p>
      </dgm:t>
    </dgm:pt>
    <dgm:pt modelId="{2E3AFF68-3027-406D-A37B-89F9EFD4AE03}">
      <dgm:prSet/>
      <dgm:spPr/>
      <dgm:t>
        <a:bodyPr/>
        <a:lstStyle/>
        <a:p>
          <a:r>
            <a:rPr lang="en-GB"/>
            <a:t>Market shock</a:t>
          </a:r>
          <a:endParaRPr lang="en-US"/>
        </a:p>
      </dgm:t>
    </dgm:pt>
    <dgm:pt modelId="{9F05F48A-68F6-4CEA-A7DA-C8CF3588C789}" type="parTrans" cxnId="{470E57A9-2DA1-4E91-9E6D-7DD49F699D5B}">
      <dgm:prSet/>
      <dgm:spPr/>
      <dgm:t>
        <a:bodyPr/>
        <a:lstStyle/>
        <a:p>
          <a:endParaRPr lang="en-US"/>
        </a:p>
      </dgm:t>
    </dgm:pt>
    <dgm:pt modelId="{024433CC-87A3-4298-BDB1-58B4D41168C1}" type="sibTrans" cxnId="{470E57A9-2DA1-4E91-9E6D-7DD49F699D5B}">
      <dgm:prSet/>
      <dgm:spPr/>
      <dgm:t>
        <a:bodyPr/>
        <a:lstStyle/>
        <a:p>
          <a:endParaRPr lang="en-US"/>
        </a:p>
      </dgm:t>
    </dgm:pt>
    <dgm:pt modelId="{C8B66189-02D6-413E-B1B6-0E24F3D8318A}" type="pres">
      <dgm:prSet presAssocID="{BE993228-29DF-4E97-9DC0-17C8159BFA46}" presName="linear" presStyleCnt="0">
        <dgm:presLayoutVars>
          <dgm:animLvl val="lvl"/>
          <dgm:resizeHandles val="exact"/>
        </dgm:presLayoutVars>
      </dgm:prSet>
      <dgm:spPr/>
    </dgm:pt>
    <dgm:pt modelId="{CE3782A7-4E1B-4BB6-BA25-EC8606364F74}" type="pres">
      <dgm:prSet presAssocID="{2EFB5CE6-2652-43D2-A415-6CC67567A7C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26CAF0A-8F34-4829-BF53-1549BF44189B}" type="pres">
      <dgm:prSet presAssocID="{160AC03A-B3A0-4FCB-9E1C-3237EFF0E29E}" presName="spacer" presStyleCnt="0"/>
      <dgm:spPr/>
    </dgm:pt>
    <dgm:pt modelId="{BB65B611-F73F-4247-B184-6E7AD1D3F91E}" type="pres">
      <dgm:prSet presAssocID="{716B7510-EDC8-4461-BA43-87FC0C1DB9B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1B24649-AA29-4B82-A019-AC8CF8E648B4}" type="pres">
      <dgm:prSet presAssocID="{85E5B44A-2908-482F-BBA7-6110C2AB706F}" presName="spacer" presStyleCnt="0"/>
      <dgm:spPr/>
    </dgm:pt>
    <dgm:pt modelId="{DEFECD2F-7365-41BD-9F58-B1B93C50ABC4}" type="pres">
      <dgm:prSet presAssocID="{4C77EB99-2338-4687-8EDE-B7790924C75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65436ED-36FE-4F22-BC3C-7800EFE048DF}" type="pres">
      <dgm:prSet presAssocID="{AAEA697F-72D0-4F0E-9FC5-C4B38E8FE85F}" presName="spacer" presStyleCnt="0"/>
      <dgm:spPr/>
    </dgm:pt>
    <dgm:pt modelId="{F43BF7BB-FC6A-4802-B457-504BB877411B}" type="pres">
      <dgm:prSet presAssocID="{0E02BCF3-D246-42B9-B9B3-0D42DEB070E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57B19BB-0156-4FEC-BE71-C34962908122}" type="pres">
      <dgm:prSet presAssocID="{CF19E962-2103-484C-89A4-F49C25EBA921}" presName="spacer" presStyleCnt="0"/>
      <dgm:spPr/>
    </dgm:pt>
    <dgm:pt modelId="{B8CE228F-E3B5-4F25-AE33-48266BAD6AEB}" type="pres">
      <dgm:prSet presAssocID="{2E3AFF68-3027-406D-A37B-89F9EFD4AE0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5F5B936-E4F9-4DF9-A6C6-BC0300B1420F}" srcId="{BE993228-29DF-4E97-9DC0-17C8159BFA46}" destId="{2EFB5CE6-2652-43D2-A415-6CC67567A7CD}" srcOrd="0" destOrd="0" parTransId="{39587C5E-23BC-44DD-B125-F8B61F0EC34A}" sibTransId="{160AC03A-B3A0-4FCB-9E1C-3237EFF0E29E}"/>
    <dgm:cxn modelId="{E7024F7A-9C12-4D20-9D90-25C7BDC08C85}" type="presOf" srcId="{2E3AFF68-3027-406D-A37B-89F9EFD4AE03}" destId="{B8CE228F-E3B5-4F25-AE33-48266BAD6AEB}" srcOrd="0" destOrd="0" presId="urn:microsoft.com/office/officeart/2005/8/layout/vList2"/>
    <dgm:cxn modelId="{AE0EA9A1-3944-423C-9401-5FA1B0CCFC66}" type="presOf" srcId="{2EFB5CE6-2652-43D2-A415-6CC67567A7CD}" destId="{CE3782A7-4E1B-4BB6-BA25-EC8606364F74}" srcOrd="0" destOrd="0" presId="urn:microsoft.com/office/officeart/2005/8/layout/vList2"/>
    <dgm:cxn modelId="{470E57A9-2DA1-4E91-9E6D-7DD49F699D5B}" srcId="{BE993228-29DF-4E97-9DC0-17C8159BFA46}" destId="{2E3AFF68-3027-406D-A37B-89F9EFD4AE03}" srcOrd="4" destOrd="0" parTransId="{9F05F48A-68F6-4CEA-A7DA-C8CF3588C789}" sibTransId="{024433CC-87A3-4298-BDB1-58B4D41168C1}"/>
    <dgm:cxn modelId="{57FC08B0-80E8-4E0C-8742-646DE574EBE0}" type="presOf" srcId="{716B7510-EDC8-4461-BA43-87FC0C1DB9B9}" destId="{BB65B611-F73F-4247-B184-6E7AD1D3F91E}" srcOrd="0" destOrd="0" presId="urn:microsoft.com/office/officeart/2005/8/layout/vList2"/>
    <dgm:cxn modelId="{ADAB10B3-96E7-4D4D-A695-5A79A2289BDC}" type="presOf" srcId="{4C77EB99-2338-4687-8EDE-B7790924C753}" destId="{DEFECD2F-7365-41BD-9F58-B1B93C50ABC4}" srcOrd="0" destOrd="0" presId="urn:microsoft.com/office/officeart/2005/8/layout/vList2"/>
    <dgm:cxn modelId="{18E024C5-5B61-42BD-8034-B696B3959C5C}" srcId="{BE993228-29DF-4E97-9DC0-17C8159BFA46}" destId="{0E02BCF3-D246-42B9-B9B3-0D42DEB070E4}" srcOrd="3" destOrd="0" parTransId="{BD799CBB-C961-4008-8678-95278E274704}" sibTransId="{CF19E962-2103-484C-89A4-F49C25EBA921}"/>
    <dgm:cxn modelId="{85110FE3-B830-46D7-9607-B90B940131F1}" type="presOf" srcId="{0E02BCF3-D246-42B9-B9B3-0D42DEB070E4}" destId="{F43BF7BB-FC6A-4802-B457-504BB877411B}" srcOrd="0" destOrd="0" presId="urn:microsoft.com/office/officeart/2005/8/layout/vList2"/>
    <dgm:cxn modelId="{4C1182E4-086B-4637-B2D5-717D885CB7BD}" srcId="{BE993228-29DF-4E97-9DC0-17C8159BFA46}" destId="{4C77EB99-2338-4687-8EDE-B7790924C753}" srcOrd="2" destOrd="0" parTransId="{DE2EDB78-4FC4-4B63-BBE3-AF1AAFAEA4AB}" sibTransId="{AAEA697F-72D0-4F0E-9FC5-C4B38E8FE85F}"/>
    <dgm:cxn modelId="{BC5ABAED-CEA9-434E-80A9-8A2EA5BA77DF}" type="presOf" srcId="{BE993228-29DF-4E97-9DC0-17C8159BFA46}" destId="{C8B66189-02D6-413E-B1B6-0E24F3D8318A}" srcOrd="0" destOrd="0" presId="urn:microsoft.com/office/officeart/2005/8/layout/vList2"/>
    <dgm:cxn modelId="{9DB219F0-A86D-4448-A7E3-9A0DBB907314}" srcId="{BE993228-29DF-4E97-9DC0-17C8159BFA46}" destId="{716B7510-EDC8-4461-BA43-87FC0C1DB9B9}" srcOrd="1" destOrd="0" parTransId="{4CE0523B-F96E-435D-BB2C-5B1FB6EC2567}" sibTransId="{85E5B44A-2908-482F-BBA7-6110C2AB706F}"/>
    <dgm:cxn modelId="{257E0949-195B-49DA-85B8-5361C263C84A}" type="presParOf" srcId="{C8B66189-02D6-413E-B1B6-0E24F3D8318A}" destId="{CE3782A7-4E1B-4BB6-BA25-EC8606364F74}" srcOrd="0" destOrd="0" presId="urn:microsoft.com/office/officeart/2005/8/layout/vList2"/>
    <dgm:cxn modelId="{6A119217-0D53-44E7-92D7-FB83541740C5}" type="presParOf" srcId="{C8B66189-02D6-413E-B1B6-0E24F3D8318A}" destId="{026CAF0A-8F34-4829-BF53-1549BF44189B}" srcOrd="1" destOrd="0" presId="urn:microsoft.com/office/officeart/2005/8/layout/vList2"/>
    <dgm:cxn modelId="{422F0AA0-8D72-4499-92D1-C7648EB21081}" type="presParOf" srcId="{C8B66189-02D6-413E-B1B6-0E24F3D8318A}" destId="{BB65B611-F73F-4247-B184-6E7AD1D3F91E}" srcOrd="2" destOrd="0" presId="urn:microsoft.com/office/officeart/2005/8/layout/vList2"/>
    <dgm:cxn modelId="{A87C6892-B30B-4B90-80D9-6B23E7EF3FCC}" type="presParOf" srcId="{C8B66189-02D6-413E-B1B6-0E24F3D8318A}" destId="{B1B24649-AA29-4B82-A019-AC8CF8E648B4}" srcOrd="3" destOrd="0" presId="urn:microsoft.com/office/officeart/2005/8/layout/vList2"/>
    <dgm:cxn modelId="{9E38A189-9F0D-4CBF-8EE2-EB9CF26EA290}" type="presParOf" srcId="{C8B66189-02D6-413E-B1B6-0E24F3D8318A}" destId="{DEFECD2F-7365-41BD-9F58-B1B93C50ABC4}" srcOrd="4" destOrd="0" presId="urn:microsoft.com/office/officeart/2005/8/layout/vList2"/>
    <dgm:cxn modelId="{9327BFB0-C83B-4E7F-9E52-B49C29707CE2}" type="presParOf" srcId="{C8B66189-02D6-413E-B1B6-0E24F3D8318A}" destId="{765436ED-36FE-4F22-BC3C-7800EFE048DF}" srcOrd="5" destOrd="0" presId="urn:microsoft.com/office/officeart/2005/8/layout/vList2"/>
    <dgm:cxn modelId="{5AE6AF06-C768-45A5-93B3-C56BA07DB7B0}" type="presParOf" srcId="{C8B66189-02D6-413E-B1B6-0E24F3D8318A}" destId="{F43BF7BB-FC6A-4802-B457-504BB877411B}" srcOrd="6" destOrd="0" presId="urn:microsoft.com/office/officeart/2005/8/layout/vList2"/>
    <dgm:cxn modelId="{3F8FFBA1-872B-46B4-B558-E5FB0F048201}" type="presParOf" srcId="{C8B66189-02D6-413E-B1B6-0E24F3D8318A}" destId="{557B19BB-0156-4FEC-BE71-C34962908122}" srcOrd="7" destOrd="0" presId="urn:microsoft.com/office/officeart/2005/8/layout/vList2"/>
    <dgm:cxn modelId="{D1B5A4A2-087C-4EEC-84A0-3ECA6AA9BAC7}" type="presParOf" srcId="{C8B66189-02D6-413E-B1B6-0E24F3D8318A}" destId="{B8CE228F-E3B5-4F25-AE33-48266BAD6AE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993228-29DF-4E97-9DC0-17C8159BFA4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EFB5CE6-2652-43D2-A415-6CC67567A7CD}">
      <dgm:prSet/>
      <dgm:spPr/>
      <dgm:t>
        <a:bodyPr/>
        <a:lstStyle/>
        <a:p>
          <a:r>
            <a:rPr lang="en-GB"/>
            <a:t>Work-life boundaries</a:t>
          </a:r>
          <a:endParaRPr lang="en-US"/>
        </a:p>
      </dgm:t>
    </dgm:pt>
    <dgm:pt modelId="{39587C5E-23BC-44DD-B125-F8B61F0EC34A}" type="parTrans" cxnId="{35F5B936-E4F9-4DF9-A6C6-BC0300B1420F}">
      <dgm:prSet/>
      <dgm:spPr/>
      <dgm:t>
        <a:bodyPr/>
        <a:lstStyle/>
        <a:p>
          <a:endParaRPr lang="en-US"/>
        </a:p>
      </dgm:t>
    </dgm:pt>
    <dgm:pt modelId="{160AC03A-B3A0-4FCB-9E1C-3237EFF0E29E}" type="sibTrans" cxnId="{35F5B936-E4F9-4DF9-A6C6-BC0300B1420F}">
      <dgm:prSet/>
      <dgm:spPr/>
      <dgm:t>
        <a:bodyPr/>
        <a:lstStyle/>
        <a:p>
          <a:endParaRPr lang="en-US"/>
        </a:p>
      </dgm:t>
    </dgm:pt>
    <dgm:pt modelId="{716B7510-EDC8-4461-BA43-87FC0C1DB9B9}">
      <dgm:prSet/>
      <dgm:spPr/>
      <dgm:t>
        <a:bodyPr/>
        <a:lstStyle/>
        <a:p>
          <a:r>
            <a:rPr lang="en-GB"/>
            <a:t>Concentration</a:t>
          </a:r>
          <a:endParaRPr lang="en-US"/>
        </a:p>
      </dgm:t>
    </dgm:pt>
    <dgm:pt modelId="{4CE0523B-F96E-435D-BB2C-5B1FB6EC2567}" type="parTrans" cxnId="{9DB219F0-A86D-4448-A7E3-9A0DBB907314}">
      <dgm:prSet/>
      <dgm:spPr/>
      <dgm:t>
        <a:bodyPr/>
        <a:lstStyle/>
        <a:p>
          <a:endParaRPr lang="en-US"/>
        </a:p>
      </dgm:t>
    </dgm:pt>
    <dgm:pt modelId="{85E5B44A-2908-482F-BBA7-6110C2AB706F}" type="sibTrans" cxnId="{9DB219F0-A86D-4448-A7E3-9A0DBB907314}">
      <dgm:prSet/>
      <dgm:spPr/>
      <dgm:t>
        <a:bodyPr/>
        <a:lstStyle/>
        <a:p>
          <a:endParaRPr lang="en-US"/>
        </a:p>
      </dgm:t>
    </dgm:pt>
    <dgm:pt modelId="{4C77EB99-2338-4687-8EDE-B7790924C753}">
      <dgm:prSet/>
      <dgm:spPr/>
      <dgm:t>
        <a:bodyPr/>
        <a:lstStyle/>
        <a:p>
          <a:r>
            <a:rPr lang="en-GB"/>
            <a:t>Productivity</a:t>
          </a:r>
          <a:endParaRPr lang="en-US"/>
        </a:p>
      </dgm:t>
    </dgm:pt>
    <dgm:pt modelId="{DE2EDB78-4FC4-4B63-BBE3-AF1AAFAEA4AB}" type="parTrans" cxnId="{4C1182E4-086B-4637-B2D5-717D885CB7BD}">
      <dgm:prSet/>
      <dgm:spPr/>
      <dgm:t>
        <a:bodyPr/>
        <a:lstStyle/>
        <a:p>
          <a:endParaRPr lang="en-US"/>
        </a:p>
      </dgm:t>
    </dgm:pt>
    <dgm:pt modelId="{AAEA697F-72D0-4F0E-9FC5-C4B38E8FE85F}" type="sibTrans" cxnId="{4C1182E4-086B-4637-B2D5-717D885CB7BD}">
      <dgm:prSet/>
      <dgm:spPr/>
      <dgm:t>
        <a:bodyPr/>
        <a:lstStyle/>
        <a:p>
          <a:endParaRPr lang="en-US"/>
        </a:p>
      </dgm:t>
    </dgm:pt>
    <dgm:pt modelId="{0E02BCF3-D246-42B9-B9B3-0D42DEB070E4}">
      <dgm:prSet/>
      <dgm:spPr/>
      <dgm:t>
        <a:bodyPr/>
        <a:lstStyle/>
        <a:p>
          <a:r>
            <a:rPr lang="en-GB"/>
            <a:t>Tasks and processes</a:t>
          </a:r>
          <a:endParaRPr lang="en-US"/>
        </a:p>
      </dgm:t>
    </dgm:pt>
    <dgm:pt modelId="{BD799CBB-C961-4008-8678-95278E274704}" type="parTrans" cxnId="{18E024C5-5B61-42BD-8034-B696B3959C5C}">
      <dgm:prSet/>
      <dgm:spPr/>
      <dgm:t>
        <a:bodyPr/>
        <a:lstStyle/>
        <a:p>
          <a:endParaRPr lang="en-US"/>
        </a:p>
      </dgm:t>
    </dgm:pt>
    <dgm:pt modelId="{CF19E962-2103-484C-89A4-F49C25EBA921}" type="sibTrans" cxnId="{18E024C5-5B61-42BD-8034-B696B3959C5C}">
      <dgm:prSet/>
      <dgm:spPr/>
      <dgm:t>
        <a:bodyPr/>
        <a:lstStyle/>
        <a:p>
          <a:endParaRPr lang="en-US"/>
        </a:p>
      </dgm:t>
    </dgm:pt>
    <dgm:pt modelId="{2E3AFF68-3027-406D-A37B-89F9EFD4AE03}">
      <dgm:prSet/>
      <dgm:spPr/>
      <dgm:t>
        <a:bodyPr/>
        <a:lstStyle/>
        <a:p>
          <a:r>
            <a:rPr lang="en-GB"/>
            <a:t>Long-term impacts</a:t>
          </a:r>
          <a:endParaRPr lang="en-US"/>
        </a:p>
      </dgm:t>
    </dgm:pt>
    <dgm:pt modelId="{9F05F48A-68F6-4CEA-A7DA-C8CF3588C789}" type="parTrans" cxnId="{470E57A9-2DA1-4E91-9E6D-7DD49F699D5B}">
      <dgm:prSet/>
      <dgm:spPr/>
      <dgm:t>
        <a:bodyPr/>
        <a:lstStyle/>
        <a:p>
          <a:endParaRPr lang="en-US"/>
        </a:p>
      </dgm:t>
    </dgm:pt>
    <dgm:pt modelId="{024433CC-87A3-4298-BDB1-58B4D41168C1}" type="sibTrans" cxnId="{470E57A9-2DA1-4E91-9E6D-7DD49F699D5B}">
      <dgm:prSet/>
      <dgm:spPr/>
      <dgm:t>
        <a:bodyPr/>
        <a:lstStyle/>
        <a:p>
          <a:endParaRPr lang="en-US"/>
        </a:p>
      </dgm:t>
    </dgm:pt>
    <dgm:pt modelId="{C8B66189-02D6-413E-B1B6-0E24F3D8318A}" type="pres">
      <dgm:prSet presAssocID="{BE993228-29DF-4E97-9DC0-17C8159BFA46}" presName="linear" presStyleCnt="0">
        <dgm:presLayoutVars>
          <dgm:animLvl val="lvl"/>
          <dgm:resizeHandles val="exact"/>
        </dgm:presLayoutVars>
      </dgm:prSet>
      <dgm:spPr/>
    </dgm:pt>
    <dgm:pt modelId="{CE3782A7-4E1B-4BB6-BA25-EC8606364F74}" type="pres">
      <dgm:prSet presAssocID="{2EFB5CE6-2652-43D2-A415-6CC67567A7C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26CAF0A-8F34-4829-BF53-1549BF44189B}" type="pres">
      <dgm:prSet presAssocID="{160AC03A-B3A0-4FCB-9E1C-3237EFF0E29E}" presName="spacer" presStyleCnt="0"/>
      <dgm:spPr/>
    </dgm:pt>
    <dgm:pt modelId="{BB65B611-F73F-4247-B184-6E7AD1D3F91E}" type="pres">
      <dgm:prSet presAssocID="{716B7510-EDC8-4461-BA43-87FC0C1DB9B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1B24649-AA29-4B82-A019-AC8CF8E648B4}" type="pres">
      <dgm:prSet presAssocID="{85E5B44A-2908-482F-BBA7-6110C2AB706F}" presName="spacer" presStyleCnt="0"/>
      <dgm:spPr/>
    </dgm:pt>
    <dgm:pt modelId="{DEFECD2F-7365-41BD-9F58-B1B93C50ABC4}" type="pres">
      <dgm:prSet presAssocID="{4C77EB99-2338-4687-8EDE-B7790924C75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65436ED-36FE-4F22-BC3C-7800EFE048DF}" type="pres">
      <dgm:prSet presAssocID="{AAEA697F-72D0-4F0E-9FC5-C4B38E8FE85F}" presName="spacer" presStyleCnt="0"/>
      <dgm:spPr/>
    </dgm:pt>
    <dgm:pt modelId="{F43BF7BB-FC6A-4802-B457-504BB877411B}" type="pres">
      <dgm:prSet presAssocID="{0E02BCF3-D246-42B9-B9B3-0D42DEB070E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57B19BB-0156-4FEC-BE71-C34962908122}" type="pres">
      <dgm:prSet presAssocID="{CF19E962-2103-484C-89A4-F49C25EBA921}" presName="spacer" presStyleCnt="0"/>
      <dgm:spPr/>
    </dgm:pt>
    <dgm:pt modelId="{B8CE228F-E3B5-4F25-AE33-48266BAD6AEB}" type="pres">
      <dgm:prSet presAssocID="{2E3AFF68-3027-406D-A37B-89F9EFD4AE0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5F5B936-E4F9-4DF9-A6C6-BC0300B1420F}" srcId="{BE993228-29DF-4E97-9DC0-17C8159BFA46}" destId="{2EFB5CE6-2652-43D2-A415-6CC67567A7CD}" srcOrd="0" destOrd="0" parTransId="{39587C5E-23BC-44DD-B125-F8B61F0EC34A}" sibTransId="{160AC03A-B3A0-4FCB-9E1C-3237EFF0E29E}"/>
    <dgm:cxn modelId="{E7024F7A-9C12-4D20-9D90-25C7BDC08C85}" type="presOf" srcId="{2E3AFF68-3027-406D-A37B-89F9EFD4AE03}" destId="{B8CE228F-E3B5-4F25-AE33-48266BAD6AEB}" srcOrd="0" destOrd="0" presId="urn:microsoft.com/office/officeart/2005/8/layout/vList2"/>
    <dgm:cxn modelId="{AE0EA9A1-3944-423C-9401-5FA1B0CCFC66}" type="presOf" srcId="{2EFB5CE6-2652-43D2-A415-6CC67567A7CD}" destId="{CE3782A7-4E1B-4BB6-BA25-EC8606364F74}" srcOrd="0" destOrd="0" presId="urn:microsoft.com/office/officeart/2005/8/layout/vList2"/>
    <dgm:cxn modelId="{470E57A9-2DA1-4E91-9E6D-7DD49F699D5B}" srcId="{BE993228-29DF-4E97-9DC0-17C8159BFA46}" destId="{2E3AFF68-3027-406D-A37B-89F9EFD4AE03}" srcOrd="4" destOrd="0" parTransId="{9F05F48A-68F6-4CEA-A7DA-C8CF3588C789}" sibTransId="{024433CC-87A3-4298-BDB1-58B4D41168C1}"/>
    <dgm:cxn modelId="{57FC08B0-80E8-4E0C-8742-646DE574EBE0}" type="presOf" srcId="{716B7510-EDC8-4461-BA43-87FC0C1DB9B9}" destId="{BB65B611-F73F-4247-B184-6E7AD1D3F91E}" srcOrd="0" destOrd="0" presId="urn:microsoft.com/office/officeart/2005/8/layout/vList2"/>
    <dgm:cxn modelId="{ADAB10B3-96E7-4D4D-A695-5A79A2289BDC}" type="presOf" srcId="{4C77EB99-2338-4687-8EDE-B7790924C753}" destId="{DEFECD2F-7365-41BD-9F58-B1B93C50ABC4}" srcOrd="0" destOrd="0" presId="urn:microsoft.com/office/officeart/2005/8/layout/vList2"/>
    <dgm:cxn modelId="{18E024C5-5B61-42BD-8034-B696B3959C5C}" srcId="{BE993228-29DF-4E97-9DC0-17C8159BFA46}" destId="{0E02BCF3-D246-42B9-B9B3-0D42DEB070E4}" srcOrd="3" destOrd="0" parTransId="{BD799CBB-C961-4008-8678-95278E274704}" sibTransId="{CF19E962-2103-484C-89A4-F49C25EBA921}"/>
    <dgm:cxn modelId="{85110FE3-B830-46D7-9607-B90B940131F1}" type="presOf" srcId="{0E02BCF3-D246-42B9-B9B3-0D42DEB070E4}" destId="{F43BF7BB-FC6A-4802-B457-504BB877411B}" srcOrd="0" destOrd="0" presId="urn:microsoft.com/office/officeart/2005/8/layout/vList2"/>
    <dgm:cxn modelId="{4C1182E4-086B-4637-B2D5-717D885CB7BD}" srcId="{BE993228-29DF-4E97-9DC0-17C8159BFA46}" destId="{4C77EB99-2338-4687-8EDE-B7790924C753}" srcOrd="2" destOrd="0" parTransId="{DE2EDB78-4FC4-4B63-BBE3-AF1AAFAEA4AB}" sibTransId="{AAEA697F-72D0-4F0E-9FC5-C4B38E8FE85F}"/>
    <dgm:cxn modelId="{BC5ABAED-CEA9-434E-80A9-8A2EA5BA77DF}" type="presOf" srcId="{BE993228-29DF-4E97-9DC0-17C8159BFA46}" destId="{C8B66189-02D6-413E-B1B6-0E24F3D8318A}" srcOrd="0" destOrd="0" presId="urn:microsoft.com/office/officeart/2005/8/layout/vList2"/>
    <dgm:cxn modelId="{9DB219F0-A86D-4448-A7E3-9A0DBB907314}" srcId="{BE993228-29DF-4E97-9DC0-17C8159BFA46}" destId="{716B7510-EDC8-4461-BA43-87FC0C1DB9B9}" srcOrd="1" destOrd="0" parTransId="{4CE0523B-F96E-435D-BB2C-5B1FB6EC2567}" sibTransId="{85E5B44A-2908-482F-BBA7-6110C2AB706F}"/>
    <dgm:cxn modelId="{257E0949-195B-49DA-85B8-5361C263C84A}" type="presParOf" srcId="{C8B66189-02D6-413E-B1B6-0E24F3D8318A}" destId="{CE3782A7-4E1B-4BB6-BA25-EC8606364F74}" srcOrd="0" destOrd="0" presId="urn:microsoft.com/office/officeart/2005/8/layout/vList2"/>
    <dgm:cxn modelId="{6A119217-0D53-44E7-92D7-FB83541740C5}" type="presParOf" srcId="{C8B66189-02D6-413E-B1B6-0E24F3D8318A}" destId="{026CAF0A-8F34-4829-BF53-1549BF44189B}" srcOrd="1" destOrd="0" presId="urn:microsoft.com/office/officeart/2005/8/layout/vList2"/>
    <dgm:cxn modelId="{422F0AA0-8D72-4499-92D1-C7648EB21081}" type="presParOf" srcId="{C8B66189-02D6-413E-B1B6-0E24F3D8318A}" destId="{BB65B611-F73F-4247-B184-6E7AD1D3F91E}" srcOrd="2" destOrd="0" presId="urn:microsoft.com/office/officeart/2005/8/layout/vList2"/>
    <dgm:cxn modelId="{A87C6892-B30B-4B90-80D9-6B23E7EF3FCC}" type="presParOf" srcId="{C8B66189-02D6-413E-B1B6-0E24F3D8318A}" destId="{B1B24649-AA29-4B82-A019-AC8CF8E648B4}" srcOrd="3" destOrd="0" presId="urn:microsoft.com/office/officeart/2005/8/layout/vList2"/>
    <dgm:cxn modelId="{9E38A189-9F0D-4CBF-8EE2-EB9CF26EA290}" type="presParOf" srcId="{C8B66189-02D6-413E-B1B6-0E24F3D8318A}" destId="{DEFECD2F-7365-41BD-9F58-B1B93C50ABC4}" srcOrd="4" destOrd="0" presId="urn:microsoft.com/office/officeart/2005/8/layout/vList2"/>
    <dgm:cxn modelId="{9327BFB0-C83B-4E7F-9E52-B49C29707CE2}" type="presParOf" srcId="{C8B66189-02D6-413E-B1B6-0E24F3D8318A}" destId="{765436ED-36FE-4F22-BC3C-7800EFE048DF}" srcOrd="5" destOrd="0" presId="urn:microsoft.com/office/officeart/2005/8/layout/vList2"/>
    <dgm:cxn modelId="{5AE6AF06-C768-45A5-93B3-C56BA07DB7B0}" type="presParOf" srcId="{C8B66189-02D6-413E-B1B6-0E24F3D8318A}" destId="{F43BF7BB-FC6A-4802-B457-504BB877411B}" srcOrd="6" destOrd="0" presId="urn:microsoft.com/office/officeart/2005/8/layout/vList2"/>
    <dgm:cxn modelId="{3F8FFBA1-872B-46B4-B558-E5FB0F048201}" type="presParOf" srcId="{C8B66189-02D6-413E-B1B6-0E24F3D8318A}" destId="{557B19BB-0156-4FEC-BE71-C34962908122}" srcOrd="7" destOrd="0" presId="urn:microsoft.com/office/officeart/2005/8/layout/vList2"/>
    <dgm:cxn modelId="{D1B5A4A2-087C-4EEC-84A0-3ECA6AA9BAC7}" type="presParOf" srcId="{C8B66189-02D6-413E-B1B6-0E24F3D8318A}" destId="{B8CE228F-E3B5-4F25-AE33-48266BAD6AE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05399-D0AD-4B2A-9F30-9805E5FD9C18}">
      <dsp:nvSpPr>
        <dsp:cNvPr id="0" name=""/>
        <dsp:cNvSpPr/>
      </dsp:nvSpPr>
      <dsp:spPr>
        <a:xfrm>
          <a:off x="0" y="547847"/>
          <a:ext cx="469773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All of the time		24</a:t>
          </a:r>
          <a:endParaRPr lang="en-US" sz="2900" kern="1200"/>
        </a:p>
      </dsp:txBody>
      <dsp:txXfrm>
        <a:off x="33955" y="581802"/>
        <a:ext cx="4629820" cy="627655"/>
      </dsp:txXfrm>
    </dsp:sp>
    <dsp:sp modelId="{27347EA5-5FAB-479B-9304-496CD4CF0F1B}">
      <dsp:nvSpPr>
        <dsp:cNvPr id="0" name=""/>
        <dsp:cNvSpPr/>
      </dsp:nvSpPr>
      <dsp:spPr>
        <a:xfrm>
          <a:off x="0" y="1326932"/>
          <a:ext cx="469773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Most of the time		14</a:t>
          </a:r>
          <a:endParaRPr lang="en-US" sz="2900" kern="1200"/>
        </a:p>
      </dsp:txBody>
      <dsp:txXfrm>
        <a:off x="33955" y="1360887"/>
        <a:ext cx="4629820" cy="627655"/>
      </dsp:txXfrm>
    </dsp:sp>
    <dsp:sp modelId="{77A53AA7-ADA2-4E73-9A85-7D17B3A394F4}">
      <dsp:nvSpPr>
        <dsp:cNvPr id="0" name=""/>
        <dsp:cNvSpPr/>
      </dsp:nvSpPr>
      <dsp:spPr>
        <a:xfrm>
          <a:off x="0" y="2106018"/>
          <a:ext cx="469773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Some of the time 	17</a:t>
          </a:r>
          <a:endParaRPr lang="en-US" sz="2900" kern="1200"/>
        </a:p>
      </dsp:txBody>
      <dsp:txXfrm>
        <a:off x="33955" y="2139973"/>
        <a:ext cx="4629820" cy="627655"/>
      </dsp:txXfrm>
    </dsp:sp>
    <dsp:sp modelId="{2A7E40F2-B9EF-4196-B7E8-F6904EA3F493}">
      <dsp:nvSpPr>
        <dsp:cNvPr id="0" name=""/>
        <dsp:cNvSpPr/>
      </dsp:nvSpPr>
      <dsp:spPr>
        <a:xfrm>
          <a:off x="0" y="2885103"/>
          <a:ext cx="469773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None of the time		44</a:t>
          </a:r>
          <a:endParaRPr lang="en-US" sz="2900" kern="1200"/>
        </a:p>
      </dsp:txBody>
      <dsp:txXfrm>
        <a:off x="33955" y="2919058"/>
        <a:ext cx="4629820" cy="627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CD51B-7A96-4064-B440-45CC2BF4DFB8}">
      <dsp:nvSpPr>
        <dsp:cNvPr id="0" name=""/>
        <dsp:cNvSpPr/>
      </dsp:nvSpPr>
      <dsp:spPr>
        <a:xfrm>
          <a:off x="0" y="305095"/>
          <a:ext cx="4697730" cy="4557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                                        Use 	    Choose</a:t>
          </a:r>
          <a:endParaRPr lang="en-US" sz="1900" kern="1200"/>
        </a:p>
      </dsp:txBody>
      <dsp:txXfrm>
        <a:off x="22246" y="327341"/>
        <a:ext cx="4653238" cy="411223"/>
      </dsp:txXfrm>
    </dsp:sp>
    <dsp:sp modelId="{A5415DC5-5962-4753-B5A6-01FB52623700}">
      <dsp:nvSpPr>
        <dsp:cNvPr id="0" name=""/>
        <dsp:cNvSpPr/>
      </dsp:nvSpPr>
      <dsp:spPr>
        <a:xfrm>
          <a:off x="0" y="815530"/>
          <a:ext cx="4697730" cy="455715"/>
        </a:xfrm>
        <a:prstGeom prst="roundRect">
          <a:avLst/>
        </a:prstGeom>
        <a:solidFill>
          <a:schemeClr val="accent2">
            <a:hueOff val="-534748"/>
            <a:satOff val="-3770"/>
            <a:lumOff val="-50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Annualised hours 	4		12</a:t>
          </a:r>
          <a:endParaRPr lang="en-US" sz="1900" kern="1200"/>
        </a:p>
      </dsp:txBody>
      <dsp:txXfrm>
        <a:off x="22246" y="837776"/>
        <a:ext cx="4653238" cy="411223"/>
      </dsp:txXfrm>
    </dsp:sp>
    <dsp:sp modelId="{1774D7F9-9027-49B7-8465-690AFEE0B7E0}">
      <dsp:nvSpPr>
        <dsp:cNvPr id="0" name=""/>
        <dsp:cNvSpPr/>
      </dsp:nvSpPr>
      <dsp:spPr>
        <a:xfrm>
          <a:off x="0" y="1325965"/>
          <a:ext cx="4697730" cy="455715"/>
        </a:xfrm>
        <a:prstGeom prst="roundRect">
          <a:avLst/>
        </a:prstGeom>
        <a:solidFill>
          <a:schemeClr val="accent2">
            <a:hueOff val="-1069495"/>
            <a:satOff val="-7539"/>
            <a:lumOff val="-100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Flexi-time		21		39</a:t>
          </a:r>
          <a:endParaRPr lang="en-US" sz="1900" kern="1200"/>
        </a:p>
      </dsp:txBody>
      <dsp:txXfrm>
        <a:off x="22246" y="1348211"/>
        <a:ext cx="4653238" cy="411223"/>
      </dsp:txXfrm>
    </dsp:sp>
    <dsp:sp modelId="{F559993A-3CDE-4B2F-9905-AADA28146996}">
      <dsp:nvSpPr>
        <dsp:cNvPr id="0" name=""/>
        <dsp:cNvSpPr/>
      </dsp:nvSpPr>
      <dsp:spPr>
        <a:xfrm>
          <a:off x="0" y="1836400"/>
          <a:ext cx="4697730" cy="455715"/>
        </a:xfrm>
        <a:prstGeom prst="roundRect">
          <a:avLst/>
        </a:prstGeom>
        <a:solidFill>
          <a:schemeClr val="accent2">
            <a:hueOff val="-1604243"/>
            <a:satOff val="-11309"/>
            <a:lumOff val="-150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Term-time working	4		9</a:t>
          </a:r>
          <a:endParaRPr lang="en-US" sz="1900" kern="1200"/>
        </a:p>
      </dsp:txBody>
      <dsp:txXfrm>
        <a:off x="22246" y="1858646"/>
        <a:ext cx="4653238" cy="411223"/>
      </dsp:txXfrm>
    </dsp:sp>
    <dsp:sp modelId="{05605584-CAC7-4E57-9FB5-8F203EC1745D}">
      <dsp:nvSpPr>
        <dsp:cNvPr id="0" name=""/>
        <dsp:cNvSpPr/>
      </dsp:nvSpPr>
      <dsp:spPr>
        <a:xfrm>
          <a:off x="0" y="2346835"/>
          <a:ext cx="4697730" cy="455715"/>
        </a:xfrm>
        <a:prstGeom prst="roundRect">
          <a:avLst/>
        </a:prstGeom>
        <a:solidFill>
          <a:schemeClr val="accent2">
            <a:hueOff val="-2138990"/>
            <a:satOff val="-15079"/>
            <a:lumOff val="-201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Job share		2		5</a:t>
          </a:r>
          <a:endParaRPr lang="en-US" sz="1900" kern="1200"/>
        </a:p>
      </dsp:txBody>
      <dsp:txXfrm>
        <a:off x="22246" y="2369081"/>
        <a:ext cx="4653238" cy="411223"/>
      </dsp:txXfrm>
    </dsp:sp>
    <dsp:sp modelId="{AB3C99E9-FBBA-4379-B050-244269CA7758}">
      <dsp:nvSpPr>
        <dsp:cNvPr id="0" name=""/>
        <dsp:cNvSpPr/>
      </dsp:nvSpPr>
      <dsp:spPr>
        <a:xfrm>
          <a:off x="0" y="2857270"/>
          <a:ext cx="4697730" cy="455715"/>
        </a:xfrm>
        <a:prstGeom prst="roundRect">
          <a:avLst/>
        </a:prstGeom>
        <a:solidFill>
          <a:schemeClr val="accent2">
            <a:hueOff val="-2673738"/>
            <a:satOff val="-18848"/>
            <a:lumOff val="-251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Compressed hours 	3		19</a:t>
          </a:r>
          <a:endParaRPr lang="en-US" sz="1900" kern="1200"/>
        </a:p>
      </dsp:txBody>
      <dsp:txXfrm>
        <a:off x="22246" y="2879516"/>
        <a:ext cx="4653238" cy="411223"/>
      </dsp:txXfrm>
    </dsp:sp>
    <dsp:sp modelId="{5759F5CA-32F9-4BDE-B0C4-B9676BC22E50}">
      <dsp:nvSpPr>
        <dsp:cNvPr id="0" name=""/>
        <dsp:cNvSpPr/>
      </dsp:nvSpPr>
      <dsp:spPr>
        <a:xfrm>
          <a:off x="0" y="3367705"/>
          <a:ext cx="4697730" cy="455715"/>
        </a:xfrm>
        <a:prstGeom prst="roundRect">
          <a:avLst/>
        </a:prstGeom>
        <a:solidFill>
          <a:schemeClr val="accent2">
            <a:hueOff val="-3208486"/>
            <a:satOff val="-22618"/>
            <a:lumOff val="-301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Part-time hours		19		28</a:t>
          </a:r>
          <a:endParaRPr lang="en-US" sz="1900" kern="1200"/>
        </a:p>
      </dsp:txBody>
      <dsp:txXfrm>
        <a:off x="22246" y="3389951"/>
        <a:ext cx="4653238" cy="4112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782A7-4E1B-4BB6-BA25-EC8606364F74}">
      <dsp:nvSpPr>
        <dsp:cNvPr id="0" name=""/>
        <dsp:cNvSpPr/>
      </dsp:nvSpPr>
      <dsp:spPr>
        <a:xfrm>
          <a:off x="0" y="809298"/>
          <a:ext cx="4962906" cy="5756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1. #FlexFrom1st = important principle</a:t>
          </a:r>
          <a:endParaRPr lang="en-US" sz="2400" kern="1200"/>
        </a:p>
      </dsp:txBody>
      <dsp:txXfrm>
        <a:off x="28100" y="837398"/>
        <a:ext cx="4906706" cy="519439"/>
      </dsp:txXfrm>
    </dsp:sp>
    <dsp:sp modelId="{BB65B611-F73F-4247-B184-6E7AD1D3F91E}">
      <dsp:nvSpPr>
        <dsp:cNvPr id="0" name=""/>
        <dsp:cNvSpPr/>
      </dsp:nvSpPr>
      <dsp:spPr>
        <a:xfrm>
          <a:off x="0" y="1454058"/>
          <a:ext cx="4962906" cy="5756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2. Homeworking and the pandemic</a:t>
          </a:r>
          <a:endParaRPr lang="en-US" sz="2400" kern="1200"/>
        </a:p>
      </dsp:txBody>
      <dsp:txXfrm>
        <a:off x="28100" y="1482158"/>
        <a:ext cx="4906706" cy="519439"/>
      </dsp:txXfrm>
    </dsp:sp>
    <dsp:sp modelId="{DEFECD2F-7365-41BD-9F58-B1B93C50ABC4}">
      <dsp:nvSpPr>
        <dsp:cNvPr id="0" name=""/>
        <dsp:cNvSpPr/>
      </dsp:nvSpPr>
      <dsp:spPr>
        <a:xfrm>
          <a:off x="0" y="2098818"/>
          <a:ext cx="4962906" cy="5756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3. Flexibility of hours</a:t>
          </a:r>
          <a:endParaRPr lang="en-US" sz="2400" kern="1200"/>
        </a:p>
      </dsp:txBody>
      <dsp:txXfrm>
        <a:off x="28100" y="2126918"/>
        <a:ext cx="4906706" cy="519439"/>
      </dsp:txXfrm>
    </dsp:sp>
    <dsp:sp modelId="{F43BF7BB-FC6A-4802-B457-504BB877411B}">
      <dsp:nvSpPr>
        <dsp:cNvPr id="0" name=""/>
        <dsp:cNvSpPr/>
      </dsp:nvSpPr>
      <dsp:spPr>
        <a:xfrm>
          <a:off x="0" y="2743578"/>
          <a:ext cx="4962906" cy="5756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4. The business case </a:t>
          </a:r>
          <a:endParaRPr lang="en-US" sz="2400" kern="1200"/>
        </a:p>
      </dsp:txBody>
      <dsp:txXfrm>
        <a:off x="28100" y="2771678"/>
        <a:ext cx="4906706" cy="5194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782A7-4E1B-4BB6-BA25-EC8606364F74}">
      <dsp:nvSpPr>
        <dsp:cNvPr id="0" name=""/>
        <dsp:cNvSpPr/>
      </dsp:nvSpPr>
      <dsp:spPr>
        <a:xfrm>
          <a:off x="0" y="158305"/>
          <a:ext cx="3943350" cy="69556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Point of hire</a:t>
          </a:r>
          <a:endParaRPr lang="en-US" sz="2900" kern="1200"/>
        </a:p>
      </dsp:txBody>
      <dsp:txXfrm>
        <a:off x="33955" y="192260"/>
        <a:ext cx="3875440" cy="627655"/>
      </dsp:txXfrm>
    </dsp:sp>
    <dsp:sp modelId="{BB65B611-F73F-4247-B184-6E7AD1D3F91E}">
      <dsp:nvSpPr>
        <dsp:cNvPr id="0" name=""/>
        <dsp:cNvSpPr/>
      </dsp:nvSpPr>
      <dsp:spPr>
        <a:xfrm>
          <a:off x="0" y="937390"/>
          <a:ext cx="3943350" cy="69556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Personal request</a:t>
          </a:r>
          <a:endParaRPr lang="en-US" sz="2900" kern="1200"/>
        </a:p>
      </dsp:txBody>
      <dsp:txXfrm>
        <a:off x="33955" y="971345"/>
        <a:ext cx="3875440" cy="627655"/>
      </dsp:txXfrm>
    </dsp:sp>
    <dsp:sp modelId="{DEFECD2F-7365-41BD-9F58-B1B93C50ABC4}">
      <dsp:nvSpPr>
        <dsp:cNvPr id="0" name=""/>
        <dsp:cNvSpPr/>
      </dsp:nvSpPr>
      <dsp:spPr>
        <a:xfrm>
          <a:off x="0" y="1716475"/>
          <a:ext cx="3943350" cy="69556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Annual review</a:t>
          </a:r>
          <a:endParaRPr lang="en-US" sz="2900" kern="1200"/>
        </a:p>
      </dsp:txBody>
      <dsp:txXfrm>
        <a:off x="33955" y="1750430"/>
        <a:ext cx="3875440" cy="627655"/>
      </dsp:txXfrm>
    </dsp:sp>
    <dsp:sp modelId="{F43BF7BB-FC6A-4802-B457-504BB877411B}">
      <dsp:nvSpPr>
        <dsp:cNvPr id="0" name=""/>
        <dsp:cNvSpPr/>
      </dsp:nvSpPr>
      <dsp:spPr>
        <a:xfrm>
          <a:off x="0" y="2495560"/>
          <a:ext cx="3943350" cy="69556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Organisational initiative </a:t>
          </a:r>
          <a:endParaRPr lang="en-US" sz="2900" kern="1200"/>
        </a:p>
      </dsp:txBody>
      <dsp:txXfrm>
        <a:off x="33955" y="2529515"/>
        <a:ext cx="3875440" cy="627655"/>
      </dsp:txXfrm>
    </dsp:sp>
    <dsp:sp modelId="{B8CE228F-E3B5-4F25-AE33-48266BAD6AEB}">
      <dsp:nvSpPr>
        <dsp:cNvPr id="0" name=""/>
        <dsp:cNvSpPr/>
      </dsp:nvSpPr>
      <dsp:spPr>
        <a:xfrm>
          <a:off x="0" y="3274645"/>
          <a:ext cx="3943350" cy="69556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Market shock</a:t>
          </a:r>
          <a:endParaRPr lang="en-US" sz="2900" kern="1200"/>
        </a:p>
      </dsp:txBody>
      <dsp:txXfrm>
        <a:off x="33955" y="3308600"/>
        <a:ext cx="3875440" cy="6276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782A7-4E1B-4BB6-BA25-EC8606364F74}">
      <dsp:nvSpPr>
        <dsp:cNvPr id="0" name=""/>
        <dsp:cNvSpPr/>
      </dsp:nvSpPr>
      <dsp:spPr>
        <a:xfrm>
          <a:off x="0" y="26860"/>
          <a:ext cx="3943350" cy="74353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Work-life boundaries</a:t>
          </a:r>
          <a:endParaRPr lang="en-US" sz="3100" kern="1200"/>
        </a:p>
      </dsp:txBody>
      <dsp:txXfrm>
        <a:off x="36296" y="63156"/>
        <a:ext cx="3870758" cy="670943"/>
      </dsp:txXfrm>
    </dsp:sp>
    <dsp:sp modelId="{BB65B611-F73F-4247-B184-6E7AD1D3F91E}">
      <dsp:nvSpPr>
        <dsp:cNvPr id="0" name=""/>
        <dsp:cNvSpPr/>
      </dsp:nvSpPr>
      <dsp:spPr>
        <a:xfrm>
          <a:off x="0" y="859675"/>
          <a:ext cx="3943350" cy="74353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Concentration</a:t>
          </a:r>
          <a:endParaRPr lang="en-US" sz="3100" kern="1200"/>
        </a:p>
      </dsp:txBody>
      <dsp:txXfrm>
        <a:off x="36296" y="895971"/>
        <a:ext cx="3870758" cy="670943"/>
      </dsp:txXfrm>
    </dsp:sp>
    <dsp:sp modelId="{DEFECD2F-7365-41BD-9F58-B1B93C50ABC4}">
      <dsp:nvSpPr>
        <dsp:cNvPr id="0" name=""/>
        <dsp:cNvSpPr/>
      </dsp:nvSpPr>
      <dsp:spPr>
        <a:xfrm>
          <a:off x="0" y="1692490"/>
          <a:ext cx="3943350" cy="74353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Productivity</a:t>
          </a:r>
          <a:endParaRPr lang="en-US" sz="3100" kern="1200"/>
        </a:p>
      </dsp:txBody>
      <dsp:txXfrm>
        <a:off x="36296" y="1728786"/>
        <a:ext cx="3870758" cy="670943"/>
      </dsp:txXfrm>
    </dsp:sp>
    <dsp:sp modelId="{F43BF7BB-FC6A-4802-B457-504BB877411B}">
      <dsp:nvSpPr>
        <dsp:cNvPr id="0" name=""/>
        <dsp:cNvSpPr/>
      </dsp:nvSpPr>
      <dsp:spPr>
        <a:xfrm>
          <a:off x="0" y="2525305"/>
          <a:ext cx="3943350" cy="74353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Tasks and processes</a:t>
          </a:r>
          <a:endParaRPr lang="en-US" sz="3100" kern="1200"/>
        </a:p>
      </dsp:txBody>
      <dsp:txXfrm>
        <a:off x="36296" y="2561601"/>
        <a:ext cx="3870758" cy="670943"/>
      </dsp:txXfrm>
    </dsp:sp>
    <dsp:sp modelId="{B8CE228F-E3B5-4F25-AE33-48266BAD6AEB}">
      <dsp:nvSpPr>
        <dsp:cNvPr id="0" name=""/>
        <dsp:cNvSpPr/>
      </dsp:nvSpPr>
      <dsp:spPr>
        <a:xfrm>
          <a:off x="0" y="3358120"/>
          <a:ext cx="3943350" cy="74353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Long-term impacts</a:t>
          </a:r>
          <a:endParaRPr lang="en-US" sz="3100" kern="1200"/>
        </a:p>
      </dsp:txBody>
      <dsp:txXfrm>
        <a:off x="36296" y="3394416"/>
        <a:ext cx="3870758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9810C-90C5-4D73-9CBA-F699AE2D2E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357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8300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ACFDB-760C-482D-8FF6-2AB217B58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01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B1F78-C374-4071-8C46-5818C6DD97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23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58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FC203-5646-0F42-A7BB-12A0D0B99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043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054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77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186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ACFDB-760C-482D-8FF6-2AB217B5887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774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011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08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213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32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83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595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88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A9A4-8253-408A-B73E-8CF53F58E3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54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emf"/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01"/>
            <a:ext cx="91440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4578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&amp; entertai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40262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31526"/>
          <a:stretch>
            <a:fillRect/>
          </a:stretch>
        </p:blipFill>
        <p:spPr>
          <a:xfrm>
            <a:off x="4396815" y="0"/>
            <a:ext cx="474718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14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fessional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04258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8084"/>
          <a:stretch>
            <a:fillRect/>
          </a:stretch>
        </p:blipFill>
        <p:spPr>
          <a:xfrm>
            <a:off x="4202435" y="0"/>
            <a:ext cx="4941565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5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tail, fashion &amp; hospit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18660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9597"/>
          <a:stretch>
            <a:fillRect/>
          </a:stretch>
        </p:blipFill>
        <p:spPr>
          <a:xfrm>
            <a:off x="4306370" y="0"/>
            <a:ext cx="4837630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516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o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33061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7175"/>
          <a:stretch>
            <a:fillRect/>
          </a:stretch>
        </p:blipFill>
        <p:spPr>
          <a:xfrm>
            <a:off x="4139952" y="0"/>
            <a:ext cx="5004048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43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18660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7099"/>
          <a:stretch>
            <a:fillRect/>
          </a:stretch>
        </p:blipFill>
        <p:spPr>
          <a:xfrm>
            <a:off x="4151287" y="0"/>
            <a:ext cx="4992713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3" r="50207"/>
          <a:stretch/>
        </p:blipFill>
        <p:spPr>
          <a:xfrm>
            <a:off x="4055121" y="-1"/>
            <a:ext cx="5088880" cy="51147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2814424"/>
            <a:ext cx="4186602" cy="886397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3884798"/>
            <a:ext cx="4190999" cy="246221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  <a:lvl2pPr>
              <a:spcBef>
                <a:spcPts val="3000"/>
              </a:spcBef>
              <a:defRPr sz="10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81001" y="-1"/>
            <a:ext cx="2822847" cy="2437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b" anchorCtr="0"/>
          <a:lstStyle/>
          <a:p>
            <a:pPr algn="l"/>
            <a:endParaRPr lang="en-GB" sz="7200" b="1">
              <a:solidFill>
                <a:schemeClr val="bg1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Copyright 2016 © Lewis Silkin LLP. All Rights Reserved. lewissilkin.com	</a:t>
            </a:r>
            <a:fld id="{8997EE35-0505-4E8B-8EED-B674149DBCD9}" type="slidenum">
              <a:rPr lang="en-GB" sz="900" b="1" smtClean="0">
                <a:solidFill>
                  <a:schemeClr val="tx1"/>
                </a:solidFill>
              </a:rPr>
              <a:pPr algn="r" defTabSz="927100"/>
              <a:t>‹#›</a:t>
            </a:fld>
            <a:endParaRPr lang="en-GB" sz="900" b="1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329181"/>
            <a:ext cx="1171328" cy="1107996"/>
          </a:xfrm>
        </p:spPr>
        <p:txBody>
          <a:bodyPr wrap="none" lIns="144000" tIns="0" bIns="0" anchor="b" anchorCtr="0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060655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2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688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5763" y="1963866"/>
            <a:ext cx="8377237" cy="4294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5103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996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68689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1192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10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021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8571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0758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6" y="1963866"/>
            <a:ext cx="4618651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360204" y="1944688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360204" y="4116114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8"/>
          <p:cNvSpPr txBox="1">
            <a:spLocks/>
          </p:cNvSpPr>
          <p:nvPr userDrawn="1"/>
        </p:nvSpPr>
        <p:spPr>
          <a:xfrm>
            <a:off x="5360204" y="5478189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514886" y="5605542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8"/>
          <p:cNvSpPr txBox="1">
            <a:spLocks/>
          </p:cNvSpPr>
          <p:nvPr userDrawn="1"/>
        </p:nvSpPr>
        <p:spPr>
          <a:xfrm>
            <a:off x="5360204" y="3307337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514886" y="3412738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70995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call out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395536" y="194468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95536" y="252068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440831" y="204979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3261752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261752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>
            <a:off x="3307047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6055517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55517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6100812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" b="50296"/>
          <a:stretch/>
        </p:blipFill>
        <p:spPr>
          <a:xfrm>
            <a:off x="6074989" y="4460683"/>
            <a:ext cx="2693555" cy="135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5065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 callou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261752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261752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>
            <a:off x="3307047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6055517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55517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6100812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" b="50296"/>
          <a:stretch/>
        </p:blipFill>
        <p:spPr>
          <a:xfrm>
            <a:off x="6074989" y="4460683"/>
            <a:ext cx="2693555" cy="135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9240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 call ou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6055517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55517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6100812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" b="50296"/>
          <a:stretch/>
        </p:blipFill>
        <p:spPr>
          <a:xfrm>
            <a:off x="6074989" y="4460683"/>
            <a:ext cx="2693555" cy="135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3071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375455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sz="1800">
              <a:solidFill>
                <a:srgbClr val="1D252D"/>
              </a:solidFill>
            </a:endParaRPr>
          </a:p>
        </p:txBody>
      </p:sp>
      <p:pic>
        <p:nvPicPr>
          <p:cNvPr id="1026" name="Picture 2" descr="M:\Central Marketing File (2016)\Central Team\Brand\Logos\MASTER LOGOS\Ius Laboris\NEW UK LOGO\IusLaboris-UK_Logo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89240"/>
            <a:ext cx="2412644" cy="34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6"/>
          <a:stretch/>
        </p:blipFill>
        <p:spPr>
          <a:xfrm>
            <a:off x="4752528" y="0"/>
            <a:ext cx="4391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80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5121" y="-1"/>
            <a:ext cx="5088880" cy="51147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2814424"/>
            <a:ext cx="4186602" cy="886397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3884798"/>
            <a:ext cx="4190999" cy="246221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  <a:lvl2pPr>
              <a:spcBef>
                <a:spcPts val="3000"/>
              </a:spcBef>
              <a:defRPr sz="10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81001" y="-1"/>
            <a:ext cx="2822847" cy="2437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b" anchorCtr="0"/>
          <a:lstStyle/>
          <a:p>
            <a:pPr defTabSz="914400"/>
            <a:endParaRPr lang="en-GB" sz="7200" b="1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lewissilkin.com	</a:t>
            </a:r>
            <a:fld id="{8997EE35-0505-4E8B-8EED-B674149DBCD9}" type="slidenum">
              <a:rPr lang="en-GB" smtClean="0">
                <a:solidFill>
                  <a:srgbClr val="1D252D"/>
                </a:solidFill>
              </a:rPr>
              <a:pPr algn="r" defTabSz="927100"/>
              <a:t>‹#›</a:t>
            </a:fld>
            <a:endParaRPr lang="en-GB">
              <a:solidFill>
                <a:srgbClr val="1D252D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329181"/>
            <a:ext cx="1171328" cy="1107996"/>
          </a:xfrm>
        </p:spPr>
        <p:txBody>
          <a:bodyPr wrap="none" lIns="144000" tIns="0" bIns="0" anchor="b" anchorCtr="0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801877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2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311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5763" y="1963866"/>
            <a:ext cx="8377237" cy="4294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593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787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8392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68689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1192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8278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1967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482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6" y="1963866"/>
            <a:ext cx="4618651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360204" y="1944688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360204" y="4116114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8"/>
          <p:cNvSpPr txBox="1">
            <a:spLocks/>
          </p:cNvSpPr>
          <p:nvPr userDrawn="1"/>
        </p:nvSpPr>
        <p:spPr>
          <a:xfrm>
            <a:off x="5360204" y="5478189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rgbClr val="1D252D"/>
              </a:solidFill>
            </a:endParaRP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514886" y="5605542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8"/>
          <p:cNvSpPr txBox="1">
            <a:spLocks/>
          </p:cNvSpPr>
          <p:nvPr userDrawn="1"/>
        </p:nvSpPr>
        <p:spPr>
          <a:xfrm>
            <a:off x="5360204" y="3307337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rgbClr val="1D252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514886" y="3412738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86634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2372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8410" y="1032406"/>
            <a:ext cx="3741200" cy="931862"/>
          </a:xfrm>
        </p:spPr>
        <p:txBody>
          <a:bodyPr/>
          <a:lstStyle>
            <a:lvl1pPr>
              <a:defRPr sz="2400">
                <a:solidFill>
                  <a:srgbClr val="333333"/>
                </a:solidFill>
              </a:defRPr>
            </a:lvl1pPr>
          </a:lstStyle>
          <a:p>
            <a:r>
              <a:rPr lang="fr-FR" noProof="0"/>
              <a:t>Click to edit Master title style</a:t>
            </a:r>
            <a:endParaRPr lang="en-GB" noProof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1168410" y="1966080"/>
            <a:ext cx="3750724" cy="2019300"/>
          </a:xfr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33333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GB" noProof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10313"/>
            <a:ext cx="2133600" cy="279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88391D9D-3658-42C8-BFC4-F41C0D380B8B}" type="slidenum">
              <a:rPr lang="en-GB" altLang="en-US" sz="1800">
                <a:solidFill>
                  <a:srgbClr val="1D252D"/>
                </a:solidFill>
              </a:rPr>
              <a:pPr defTabSz="914400">
                <a:defRPr/>
              </a:pPr>
              <a:t>‹#›</a:t>
            </a:fld>
            <a:endParaRPr lang="en-GB" altLang="en-US" sz="1800">
              <a:solidFill>
                <a:srgbClr val="1D252D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925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1016000" y="931863"/>
            <a:ext cx="8018463" cy="34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58000" y="6310313"/>
            <a:ext cx="2133600" cy="279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4988F132-23A2-410B-B10A-71145A86DA21}" type="slidenum">
              <a:rPr lang="en-GB" altLang="en-US" sz="1800">
                <a:solidFill>
                  <a:srgbClr val="1D252D"/>
                </a:solidFill>
              </a:rPr>
              <a:pPr defTabSz="914400">
                <a:defRPr/>
              </a:pPr>
              <a:t>‹#›</a:t>
            </a:fld>
            <a:endParaRPr lang="en-GB" altLang="en-US" sz="1800">
              <a:solidFill>
                <a:srgbClr val="1D252D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5931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27669" y="1379021"/>
            <a:ext cx="3128433" cy="4135438"/>
          </a:xfrm>
        </p:spPr>
        <p:txBody>
          <a:bodyPr/>
          <a:lstStyle>
            <a:lvl1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1pPr>
            <a:lvl2pPr marL="0" indent="0" algn="l">
              <a:spcBef>
                <a:spcPts val="0"/>
              </a:spcBef>
              <a:defRPr sz="1800">
                <a:solidFill>
                  <a:srgbClr val="333333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08500" y="1379021"/>
            <a:ext cx="4292600" cy="4135438"/>
          </a:xfrm>
        </p:spPr>
        <p:txBody>
          <a:bodyPr/>
          <a:lstStyle>
            <a:lvl1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1pPr>
            <a:lvl2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2pPr>
            <a:lvl3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3pPr>
            <a:lvl4pPr marL="0" indent="0" algn="l">
              <a:spcBef>
                <a:spcPts val="0"/>
              </a:spcBef>
              <a:defRPr sz="1800"/>
            </a:lvl4pPr>
            <a:lvl5pPr marL="0" indent="0" algn="l">
              <a:spcBef>
                <a:spcPts val="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noProof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6025" y="570318"/>
            <a:ext cx="7673975" cy="4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58000" y="6310313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7E08CD16-574D-4480-836C-2F0C8030D1F9}" type="slidenum">
              <a:rPr lang="en-GB" altLang="en-US" sz="1800">
                <a:solidFill>
                  <a:srgbClr val="1D252D"/>
                </a:solidFill>
              </a:rPr>
              <a:pPr defTabSz="914400">
                <a:defRPr/>
              </a:pPr>
              <a:t>‹#›</a:t>
            </a:fld>
            <a:endParaRPr lang="en-GB" altLang="en-US" sz="1800">
              <a:solidFill>
                <a:srgbClr val="1D252D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495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6"/>
          <p:cNvSpPr txBox="1">
            <a:spLocks noChangeArrowheads="1"/>
          </p:cNvSpPr>
          <p:nvPr userDrawn="1"/>
        </p:nvSpPr>
        <p:spPr bwMode="auto">
          <a:xfrm>
            <a:off x="1143000" y="6323013"/>
            <a:ext cx="46085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900">
                <a:solidFill>
                  <a:srgbClr val="FF1300"/>
                </a:solidFill>
              </a:rPr>
              <a:t>www.iuslaboris.com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fr-FR" sz="900">
              <a:solidFill>
                <a:srgbClr val="FF0000"/>
              </a:solidFill>
            </a:endParaRPr>
          </a:p>
        </p:txBody>
      </p:sp>
      <p:sp>
        <p:nvSpPr>
          <p:cNvPr id="4" name="ZoneTexte 7"/>
          <p:cNvSpPr txBox="1">
            <a:spLocks noChangeArrowheads="1"/>
          </p:cNvSpPr>
          <p:nvPr userDrawn="1"/>
        </p:nvSpPr>
        <p:spPr bwMode="auto">
          <a:xfrm>
            <a:off x="1150938" y="5708650"/>
            <a:ext cx="53467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North America: </a:t>
            </a:r>
            <a:r>
              <a:rPr lang="en-GB" sz="600">
                <a:solidFill>
                  <a:srgbClr val="000000"/>
                </a:solidFill>
              </a:rPr>
              <a:t>Mexico - United States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Central &amp; South America: </a:t>
            </a:r>
            <a:r>
              <a:rPr lang="en-GB" sz="600">
                <a:solidFill>
                  <a:srgbClr val="000000"/>
                </a:solidFill>
              </a:rPr>
              <a:t>Argentina - Brazil - Chile - Colombia - Panama - Peru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Western Europe: </a:t>
            </a:r>
            <a:r>
              <a:rPr lang="en-GB" sz="600">
                <a:solidFill>
                  <a:srgbClr val="000000"/>
                </a:solidFill>
              </a:rPr>
              <a:t>Austria - Belgium - Cyprus - Denmark - Finland - France - Germany - Greece - Ireland - Italy 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>
                <a:solidFill>
                  <a:srgbClr val="000000"/>
                </a:solidFill>
              </a:rPr>
              <a:t>Luxembourg - Netherlands - Norway - Portugal - Spain - Sweden - Switzerland - United Kingdom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Eastern Europe: </a:t>
            </a:r>
            <a:r>
              <a:rPr lang="en-GB" sz="600">
                <a:solidFill>
                  <a:srgbClr val="000000"/>
                </a:solidFill>
              </a:rPr>
              <a:t>Czech Republic - Estonia - Hungary - Latvia - Lithuania - Poland - Romania - Russia - Slovakia - Turkey - Ukraine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Middle East &amp; Asia Pacific: </a:t>
            </a:r>
            <a:r>
              <a:rPr lang="en-GB" sz="600">
                <a:solidFill>
                  <a:srgbClr val="000000"/>
                </a:solidFill>
              </a:rPr>
              <a:t>China - India - Israel - Japan - Korea, Republic of - New Zealand - United Arab Emirates</a:t>
            </a:r>
          </a:p>
        </p:txBody>
      </p:sp>
    </p:spTree>
    <p:extLst>
      <p:ext uri="{BB962C8B-B14F-4D97-AF65-F5344CB8AC3E}">
        <p14:creationId xmlns:p14="http://schemas.microsoft.com/office/powerpoint/2010/main" val="599618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359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0" y="-32085"/>
            <a:ext cx="9144000" cy="34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D9762D-45E2-471A-9D0C-34BBE6F86BC7}"/>
              </a:ext>
            </a:extLst>
          </p:cNvPr>
          <p:cNvSpPr/>
          <p:nvPr userDrawn="1"/>
        </p:nvSpPr>
        <p:spPr>
          <a:xfrm>
            <a:off x="393493" y="4896000"/>
            <a:ext cx="2523716" cy="14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492" y="2278506"/>
            <a:ext cx="2592000" cy="1904418"/>
          </a:xfrm>
          <a:solidFill>
            <a:schemeClr val="bg1"/>
          </a:solidFill>
        </p:spPr>
        <p:txBody>
          <a:bodyPr wrap="square" lIns="288000" tIns="108000" rIns="108000" bIns="0" anchor="t">
            <a:spAutoFit/>
          </a:bodyPr>
          <a:lstStyle>
            <a:lvl1pPr algn="l">
              <a:lnSpc>
                <a:spcPts val="7020"/>
              </a:lnSpc>
              <a:defRPr sz="585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8F01-6AB4-43BE-9CD1-BF2F9829B9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3492" y="3492000"/>
            <a:ext cx="4482000" cy="1404000"/>
          </a:xfrm>
          <a:solidFill>
            <a:schemeClr val="bg1"/>
          </a:solidFill>
        </p:spPr>
        <p:txBody>
          <a:bodyPr wrap="none" lIns="288000" tIns="108000" rIns="108000" bIns="0"/>
          <a:lstStyle>
            <a:lvl1pPr marL="0" indent="0" algn="l">
              <a:lnSpc>
                <a:spcPts val="7020"/>
              </a:lnSpc>
              <a:spcAft>
                <a:spcPts val="0"/>
              </a:spcAft>
              <a:buNone/>
              <a:defRPr sz="58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9A3E3E-D654-49D1-B228-704BD9D6E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356" y="5267868"/>
            <a:ext cx="2267502" cy="986906"/>
          </a:xfrm>
        </p:spPr>
        <p:txBody>
          <a:bodyPr/>
          <a:lstStyle>
            <a:lvl1pPr marL="0" indent="0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1pPr>
            <a:lvl2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2pPr>
            <a:lvl3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3pPr>
            <a:lvl4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4pPr>
            <a:lvl5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Job title or organisation in full</a:t>
            </a:r>
          </a:p>
          <a:p>
            <a:pPr lvl="0"/>
            <a:r>
              <a:rPr lang="en-US"/>
              <a:t>DD Month YYYY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D528E-D56B-4B90-B3F0-42DF04AF535F}"/>
              </a:ext>
            </a:extLst>
          </p:cNvPr>
          <p:cNvSpPr txBox="1"/>
          <p:nvPr userDrawn="1"/>
        </p:nvSpPr>
        <p:spPr>
          <a:xfrm>
            <a:off x="5853573" y="6116275"/>
            <a:ext cx="2887579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350" b="1">
                <a:solidFill>
                  <a:schemeClr val="bg1"/>
                </a:solidFill>
              </a:rPr>
              <a:t>equalityhumanrights.com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3600FB-3D67-4519-9FB4-4C8D7BFFFB6C}"/>
              </a:ext>
            </a:extLst>
          </p:cNvPr>
          <p:cNvCxnSpPr/>
          <p:nvPr userDrawn="1"/>
        </p:nvCxnSpPr>
        <p:spPr>
          <a:xfrm>
            <a:off x="559836" y="5142419"/>
            <a:ext cx="17550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412500" y="543600"/>
            <a:ext cx="2330100" cy="795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7575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8B7508-A3A3-4074-85FD-89CFE3FFD498}"/>
              </a:ext>
            </a:extLst>
          </p:cNvPr>
          <p:cNvSpPr/>
          <p:nvPr userDrawn="1"/>
        </p:nvSpPr>
        <p:spPr>
          <a:xfrm>
            <a:off x="0" y="-1"/>
            <a:ext cx="9144000" cy="3502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599" y="2278504"/>
            <a:ext cx="4590000" cy="1404000"/>
          </a:xfrm>
          <a:solidFill>
            <a:schemeClr val="tx2"/>
          </a:solidFill>
          <a:ln>
            <a:noFill/>
          </a:ln>
        </p:spPr>
        <p:txBody>
          <a:bodyPr wrap="none" lIns="288000" tIns="108000" rIns="0" bIns="144000" anchor="t">
            <a:normAutofit/>
          </a:bodyPr>
          <a:lstStyle>
            <a:lvl1pPr algn="l">
              <a:lnSpc>
                <a:spcPts val="7020"/>
              </a:lnSpc>
              <a:defRPr sz="585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page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8F01-6AB4-43BE-9CD1-BF2F9829B9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600" y="3671999"/>
            <a:ext cx="4428000" cy="1224001"/>
          </a:xfrm>
          <a:solidFill>
            <a:schemeClr val="tx2"/>
          </a:solidFill>
          <a:ln>
            <a:noFill/>
          </a:ln>
        </p:spPr>
        <p:txBody>
          <a:bodyPr wrap="none" lIns="288000" tIns="108000" rIns="108000" bIns="0">
            <a:normAutofit/>
          </a:bodyPr>
          <a:lstStyle>
            <a:lvl1pPr marL="0" indent="0" algn="l">
              <a:lnSpc>
                <a:spcPts val="5550"/>
              </a:lnSpc>
              <a:spcAft>
                <a:spcPts val="0"/>
              </a:spcAft>
              <a:buNone/>
              <a:defRPr sz="58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lorem ipsum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806CEBA-92B5-4A88-A06E-6A6F9AF9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872" y="6392169"/>
            <a:ext cx="4581257" cy="275831"/>
          </a:xfrm>
        </p:spPr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7021D9-F093-4199-856C-63BB1FAC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2199" y="6393600"/>
            <a:ext cx="283796" cy="279768"/>
          </a:xfrm>
        </p:spPr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30B28F-B8D4-48EF-B6E1-5E0F32355B19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00C27C-0F1B-47C4-957B-0F1F42A97A83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27781667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3227471" y="0"/>
            <a:ext cx="5916529" cy="6857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78456FA-F0E9-4DD7-8870-29B134F5B8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7472" y="0"/>
            <a:ext cx="5916529" cy="6857994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88705" h="6857994">
                <a:moveTo>
                  <a:pt x="0" y="0"/>
                </a:moveTo>
                <a:lnTo>
                  <a:pt x="7888705" y="0"/>
                </a:lnTo>
                <a:lnTo>
                  <a:pt x="7888705" y="6857994"/>
                </a:lnTo>
                <a:lnTo>
                  <a:pt x="0" y="6857994"/>
                </a:lnTo>
                <a:lnTo>
                  <a:pt x="0" y="0"/>
                </a:lnTo>
                <a:close/>
                <a:moveTo>
                  <a:pt x="290879" y="6322510"/>
                </a:moveTo>
                <a:cubicBezTo>
                  <a:pt x="287367" y="6322234"/>
                  <a:pt x="292193" y="6330895"/>
                  <a:pt x="292953" y="6330137"/>
                </a:cubicBezTo>
                <a:lnTo>
                  <a:pt x="7367404" y="6330115"/>
                </a:lnTo>
                <a:cubicBezTo>
                  <a:pt x="7367443" y="6327410"/>
                  <a:pt x="7365641" y="6322801"/>
                  <a:pt x="7365680" y="6320096"/>
                </a:cubicBezTo>
                <a:lnTo>
                  <a:pt x="290879" y="632251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032" y="1106909"/>
            <a:ext cx="4749916" cy="3024000"/>
          </a:xfrm>
          <a:solidFill>
            <a:schemeClr val="bg1"/>
          </a:solidFill>
          <a:ln>
            <a:noFill/>
          </a:ln>
        </p:spPr>
        <p:txBody>
          <a:bodyPr wrap="square" lIns="288000" tIns="396000" rIns="0" bIns="14400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ts val="70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50">
                <a:solidFill>
                  <a:schemeClr val="accent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70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Divider page </a:t>
            </a:r>
            <a:r>
              <a:rPr lang="en-GB"/>
              <a:t>lorem ipsum</a:t>
            </a:r>
            <a:br>
              <a:rPr lang="en-GB"/>
            </a:br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806CEBA-92B5-4A88-A06E-6A6F9AF9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872" y="6392169"/>
            <a:ext cx="4581257" cy="2758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7021D9-F093-4199-856C-63BB1FAC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2199" y="6393600"/>
            <a:ext cx="283796" cy="2797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30B28F-B8D4-48EF-B6E1-5E0F32355B19}"/>
              </a:ext>
            </a:extLst>
          </p:cNvPr>
          <p:cNvCxnSpPr/>
          <p:nvPr userDrawn="1"/>
        </p:nvCxnSpPr>
        <p:spPr>
          <a:xfrm>
            <a:off x="399600" y="6322819"/>
            <a:ext cx="2697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00C27C-0F1B-47C4-957B-0F1F42A97A83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14131597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0" y="-4460"/>
            <a:ext cx="9144000" cy="6862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F8752851-9890-4F7F-B3A0-71FF150E3B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460"/>
            <a:ext cx="9153000" cy="6862460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51170 w 7939875"/>
              <a:gd name="connsiteY0" fmla="*/ 0 h 6857994"/>
              <a:gd name="connsiteX1" fmla="*/ 7939875 w 7939875"/>
              <a:gd name="connsiteY1" fmla="*/ 0 h 6857994"/>
              <a:gd name="connsiteX2" fmla="*/ 7939875 w 7939875"/>
              <a:gd name="connsiteY2" fmla="*/ 6857994 h 6857994"/>
              <a:gd name="connsiteX3" fmla="*/ 0 w 7939875"/>
              <a:gd name="connsiteY3" fmla="*/ 6857994 h 6857994"/>
              <a:gd name="connsiteX4" fmla="*/ 51170 w 7939875"/>
              <a:gd name="connsiteY4" fmla="*/ 0 h 6857994"/>
              <a:gd name="connsiteX5" fmla="*/ 342049 w 7939875"/>
              <a:gd name="connsiteY5" fmla="*/ 6322510 h 6857994"/>
              <a:gd name="connsiteX6" fmla="*/ 344123 w 7939875"/>
              <a:gd name="connsiteY6" fmla="*/ 6330137 h 6857994"/>
              <a:gd name="connsiteX7" fmla="*/ 7418574 w 7939875"/>
              <a:gd name="connsiteY7" fmla="*/ 6330115 h 6857994"/>
              <a:gd name="connsiteX8" fmla="*/ 7416850 w 7939875"/>
              <a:gd name="connsiteY8" fmla="*/ 6320096 h 6857994"/>
              <a:gd name="connsiteX9" fmla="*/ 342049 w 7939875"/>
              <a:gd name="connsiteY9" fmla="*/ 6322510 h 685799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939875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3533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799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69309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69309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72152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57915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58096"/>
              <a:gd name="connsiteY0" fmla="*/ 0 h 6862454"/>
              <a:gd name="connsiteX1" fmla="*/ 7756689 w 7758096"/>
              <a:gd name="connsiteY1" fmla="*/ 0 h 6862454"/>
              <a:gd name="connsiteX2" fmla="*/ 7757915 w 7758096"/>
              <a:gd name="connsiteY2" fmla="*/ 6862454 h 6862454"/>
              <a:gd name="connsiteX3" fmla="*/ 0 w 7758096"/>
              <a:gd name="connsiteY3" fmla="*/ 6862454 h 6862454"/>
              <a:gd name="connsiteX4" fmla="*/ 0 w 7758096"/>
              <a:gd name="connsiteY4" fmla="*/ 0 h 6862454"/>
              <a:gd name="connsiteX5" fmla="*/ 342049 w 7758096"/>
              <a:gd name="connsiteY5" fmla="*/ 6326970 h 6862454"/>
              <a:gd name="connsiteX6" fmla="*/ 344123 w 7758096"/>
              <a:gd name="connsiteY6" fmla="*/ 6334597 h 6862454"/>
              <a:gd name="connsiteX7" fmla="*/ 7418574 w 7758096"/>
              <a:gd name="connsiteY7" fmla="*/ 6334575 h 6862454"/>
              <a:gd name="connsiteX8" fmla="*/ 7416850 w 7758096"/>
              <a:gd name="connsiteY8" fmla="*/ 6324556 h 6862454"/>
              <a:gd name="connsiteX9" fmla="*/ 342049 w 7758096"/>
              <a:gd name="connsiteY9" fmla="*/ 6326970 h 686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58096" h="6862454">
                <a:moveTo>
                  <a:pt x="0" y="0"/>
                </a:moveTo>
                <a:lnTo>
                  <a:pt x="7756689" y="0"/>
                </a:lnTo>
                <a:cubicBezTo>
                  <a:pt x="7755742" y="2287485"/>
                  <a:pt x="7758862" y="4574969"/>
                  <a:pt x="7757915" y="6862454"/>
                </a:cubicBezTo>
                <a:lnTo>
                  <a:pt x="0" y="6862454"/>
                </a:lnTo>
                <a:lnTo>
                  <a:pt x="0" y="0"/>
                </a:lnTo>
                <a:close/>
                <a:moveTo>
                  <a:pt x="342049" y="6326970"/>
                </a:moveTo>
                <a:cubicBezTo>
                  <a:pt x="338537" y="6326694"/>
                  <a:pt x="343363" y="6335355"/>
                  <a:pt x="344123" y="6334597"/>
                </a:cubicBezTo>
                <a:lnTo>
                  <a:pt x="7418574" y="6334575"/>
                </a:lnTo>
                <a:cubicBezTo>
                  <a:pt x="7418613" y="6331870"/>
                  <a:pt x="7416811" y="6327261"/>
                  <a:pt x="7416850" y="6324556"/>
                </a:cubicBezTo>
                <a:lnTo>
                  <a:pt x="342049" y="632697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599" y="532800"/>
            <a:ext cx="4590000" cy="1404000"/>
          </a:xfrm>
          <a:solidFill>
            <a:schemeClr val="accent2"/>
          </a:solidFill>
          <a:ln>
            <a:noFill/>
          </a:ln>
        </p:spPr>
        <p:txBody>
          <a:bodyPr wrap="none" lIns="288000" tIns="108000" rIns="0" bIns="144000" anchor="t">
            <a:normAutofit/>
          </a:bodyPr>
          <a:lstStyle>
            <a:lvl1pPr algn="l">
              <a:lnSpc>
                <a:spcPts val="7020"/>
              </a:lnSpc>
              <a:defRPr sz="585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page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8F01-6AB4-43BE-9CD1-BF2F9829B9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600" y="1926001"/>
            <a:ext cx="4428000" cy="1224001"/>
          </a:xfrm>
          <a:solidFill>
            <a:schemeClr val="accent2"/>
          </a:solidFill>
          <a:ln>
            <a:noFill/>
          </a:ln>
        </p:spPr>
        <p:txBody>
          <a:bodyPr wrap="none" lIns="288000" tIns="108000" rIns="108000" bIns="0">
            <a:normAutofit/>
          </a:bodyPr>
          <a:lstStyle>
            <a:lvl1pPr marL="0" indent="0" algn="l">
              <a:lnSpc>
                <a:spcPts val="5550"/>
              </a:lnSpc>
              <a:spcAft>
                <a:spcPts val="0"/>
              </a:spcAft>
              <a:buNone/>
              <a:defRPr sz="58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lorem ipsum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82E5B82-F41C-4EA2-98E1-4D13CAB5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872" y="6392169"/>
            <a:ext cx="4581257" cy="275831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9D0375A-7D3F-4018-ABC1-7617E58EC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2199" y="6393600"/>
            <a:ext cx="283796" cy="2797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020A74D-468B-46AC-A14D-E9619DC3A3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860" y="6375600"/>
            <a:ext cx="2663794" cy="29239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Equality and Human Rights Commission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8456FA-F0E9-4DD7-8870-29B134F5B8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53000" cy="6857994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88705" h="6857994">
                <a:moveTo>
                  <a:pt x="0" y="0"/>
                </a:moveTo>
                <a:lnTo>
                  <a:pt x="7888705" y="0"/>
                </a:lnTo>
                <a:lnTo>
                  <a:pt x="7888705" y="6857994"/>
                </a:lnTo>
                <a:lnTo>
                  <a:pt x="0" y="6857994"/>
                </a:lnTo>
                <a:lnTo>
                  <a:pt x="0" y="0"/>
                </a:lnTo>
                <a:close/>
                <a:moveTo>
                  <a:pt x="290879" y="6322510"/>
                </a:moveTo>
                <a:cubicBezTo>
                  <a:pt x="287367" y="6322234"/>
                  <a:pt x="292193" y="6330895"/>
                  <a:pt x="292953" y="6330137"/>
                </a:cubicBezTo>
                <a:lnTo>
                  <a:pt x="7367404" y="6330115"/>
                </a:lnTo>
                <a:cubicBezTo>
                  <a:pt x="7367443" y="6327410"/>
                  <a:pt x="7365641" y="6322801"/>
                  <a:pt x="7365680" y="6320096"/>
                </a:cubicBezTo>
                <a:lnTo>
                  <a:pt x="290879" y="632251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0033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96A7CA-C9D6-4CDD-A107-16B7E0ABEF7E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22899416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2181726"/>
            <a:ext cx="4079700" cy="39952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4AA856-0F1F-4423-9E5F-27589DAA89F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61666" y="2181726"/>
            <a:ext cx="4079700" cy="3995237"/>
          </a:xfrm>
        </p:spPr>
        <p:txBody>
          <a:bodyPr/>
          <a:lstStyle>
            <a:lvl1pPr>
              <a:defRPr sz="1350" b="1"/>
            </a:lvl1pPr>
            <a:lvl2pPr marL="214313" indent="-214313">
              <a:buFont typeface="Symbol" panose="05050102010706020507" pitchFamily="18" charset="2"/>
              <a:buChar char="-"/>
              <a:defRPr b="0"/>
            </a:lvl2pPr>
            <a:lvl4pPr marL="0" indent="0">
              <a:lnSpc>
                <a:spcPts val="1875"/>
              </a:lnSpc>
              <a:buNone/>
              <a:defRPr sz="1350" b="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30FBC-6682-491B-9608-F24595A4975A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32214522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7" y="897497"/>
            <a:ext cx="4079700" cy="7442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2181726"/>
            <a:ext cx="4079700" cy="3995237"/>
          </a:xfrm>
        </p:spPr>
        <p:txBody>
          <a:bodyPr/>
          <a:lstStyle>
            <a:lvl1pPr>
              <a:spcAft>
                <a:spcPts val="900"/>
              </a:spcAft>
              <a:defRPr/>
            </a:lvl1pPr>
            <a:lvl2pPr>
              <a:spcAft>
                <a:spcPts val="900"/>
              </a:spcAft>
              <a:defRPr b="0"/>
            </a:lvl2pPr>
            <a:lvl3pPr>
              <a:defRPr b="1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48FFA43-443A-4AC8-84F1-7DAEC3B660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1303" y="896938"/>
            <a:ext cx="4023122" cy="50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C2E57-D8B3-4209-98B2-414F82525510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7047667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4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2181726"/>
            <a:ext cx="7109100" cy="3995237"/>
          </a:xfrm>
        </p:spPr>
        <p:txBody>
          <a:bodyPr/>
          <a:lstStyle>
            <a:lvl1pPr>
              <a:lnSpc>
                <a:spcPts val="2700"/>
              </a:lnSpc>
              <a:defRPr sz="1950" b="1"/>
            </a:lvl1pPr>
            <a:lvl2pPr>
              <a:lnSpc>
                <a:spcPts val="1875"/>
              </a:lnSpc>
              <a:defRPr sz="1800" b="0"/>
            </a:lvl2pPr>
            <a:lvl3pPr marL="135000" indent="-216000">
              <a:lnSpc>
                <a:spcPts val="1875"/>
              </a:lnSpc>
              <a:buFont typeface="Symbol" panose="05050102010706020507" pitchFamily="18" charset="2"/>
              <a:buChar char="-"/>
              <a:defRPr sz="1800" b="0"/>
            </a:lvl3pPr>
            <a:lvl4pPr marL="486000" indent="-216000">
              <a:lnSpc>
                <a:spcPts val="1875"/>
              </a:lnSpc>
              <a:defRPr sz="1800" b="0"/>
            </a:lvl4pPr>
            <a:lvl5pPr marL="756000" indent="-216000">
              <a:lnSpc>
                <a:spcPts val="1875"/>
              </a:lnSpc>
              <a:defRPr sz="18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FD9FCBF-8B42-4944-AEF8-D8B040759364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352565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 hidden="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860" y="836567"/>
            <a:ext cx="4420297" cy="1006736"/>
          </a:xfrm>
          <a:solidFill>
            <a:schemeClr val="bg1"/>
          </a:solidFill>
        </p:spPr>
        <p:txBody>
          <a:bodyPr wrap="square" lIns="288000" tIns="108000" rIns="108000" bIns="0" anchor="t">
            <a:spAutoFit/>
          </a:bodyPr>
          <a:lstStyle>
            <a:lvl1pPr algn="l">
              <a:lnSpc>
                <a:spcPts val="7020"/>
              </a:lnSpc>
              <a:defRPr sz="58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Image slide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B848F6-73C6-4658-98D9-47526AE8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E53A9-9D69-4B48-AB12-DA1CD64F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976E77-B5B7-4FBB-A029-4938F1D8C9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860" y="6375600"/>
            <a:ext cx="2663794" cy="29239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Equality and Human Rights Commission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FE905495-C2B0-4C56-8AAF-84DD989D3C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3" y="-4460"/>
            <a:ext cx="9153000" cy="6862460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51170 w 7939875"/>
              <a:gd name="connsiteY0" fmla="*/ 0 h 6857994"/>
              <a:gd name="connsiteX1" fmla="*/ 7939875 w 7939875"/>
              <a:gd name="connsiteY1" fmla="*/ 0 h 6857994"/>
              <a:gd name="connsiteX2" fmla="*/ 7939875 w 7939875"/>
              <a:gd name="connsiteY2" fmla="*/ 6857994 h 6857994"/>
              <a:gd name="connsiteX3" fmla="*/ 0 w 7939875"/>
              <a:gd name="connsiteY3" fmla="*/ 6857994 h 6857994"/>
              <a:gd name="connsiteX4" fmla="*/ 51170 w 7939875"/>
              <a:gd name="connsiteY4" fmla="*/ 0 h 6857994"/>
              <a:gd name="connsiteX5" fmla="*/ 342049 w 7939875"/>
              <a:gd name="connsiteY5" fmla="*/ 6322510 h 6857994"/>
              <a:gd name="connsiteX6" fmla="*/ 344123 w 7939875"/>
              <a:gd name="connsiteY6" fmla="*/ 6330137 h 6857994"/>
              <a:gd name="connsiteX7" fmla="*/ 7418574 w 7939875"/>
              <a:gd name="connsiteY7" fmla="*/ 6330115 h 6857994"/>
              <a:gd name="connsiteX8" fmla="*/ 7416850 w 7939875"/>
              <a:gd name="connsiteY8" fmla="*/ 6320096 h 6857994"/>
              <a:gd name="connsiteX9" fmla="*/ 342049 w 7939875"/>
              <a:gd name="connsiteY9" fmla="*/ 6322510 h 685799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939875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3533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799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69309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69309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72152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57915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58096"/>
              <a:gd name="connsiteY0" fmla="*/ 0 h 6862454"/>
              <a:gd name="connsiteX1" fmla="*/ 7756689 w 7758096"/>
              <a:gd name="connsiteY1" fmla="*/ 0 h 6862454"/>
              <a:gd name="connsiteX2" fmla="*/ 7757915 w 7758096"/>
              <a:gd name="connsiteY2" fmla="*/ 6862454 h 6862454"/>
              <a:gd name="connsiteX3" fmla="*/ 0 w 7758096"/>
              <a:gd name="connsiteY3" fmla="*/ 6862454 h 6862454"/>
              <a:gd name="connsiteX4" fmla="*/ 0 w 7758096"/>
              <a:gd name="connsiteY4" fmla="*/ 0 h 6862454"/>
              <a:gd name="connsiteX5" fmla="*/ 342049 w 7758096"/>
              <a:gd name="connsiteY5" fmla="*/ 6326970 h 6862454"/>
              <a:gd name="connsiteX6" fmla="*/ 344123 w 7758096"/>
              <a:gd name="connsiteY6" fmla="*/ 6334597 h 6862454"/>
              <a:gd name="connsiteX7" fmla="*/ 7418574 w 7758096"/>
              <a:gd name="connsiteY7" fmla="*/ 6334575 h 6862454"/>
              <a:gd name="connsiteX8" fmla="*/ 7416850 w 7758096"/>
              <a:gd name="connsiteY8" fmla="*/ 6324556 h 6862454"/>
              <a:gd name="connsiteX9" fmla="*/ 342049 w 7758096"/>
              <a:gd name="connsiteY9" fmla="*/ 6326970 h 686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58096" h="6862454">
                <a:moveTo>
                  <a:pt x="0" y="0"/>
                </a:moveTo>
                <a:lnTo>
                  <a:pt x="7756689" y="0"/>
                </a:lnTo>
                <a:cubicBezTo>
                  <a:pt x="7755742" y="2287485"/>
                  <a:pt x="7758862" y="4574969"/>
                  <a:pt x="7757915" y="6862454"/>
                </a:cubicBezTo>
                <a:lnTo>
                  <a:pt x="0" y="6862454"/>
                </a:lnTo>
                <a:lnTo>
                  <a:pt x="0" y="0"/>
                </a:lnTo>
                <a:close/>
                <a:moveTo>
                  <a:pt x="342049" y="6326970"/>
                </a:moveTo>
                <a:cubicBezTo>
                  <a:pt x="338537" y="6326694"/>
                  <a:pt x="343363" y="6335355"/>
                  <a:pt x="344123" y="6334597"/>
                </a:cubicBezTo>
                <a:lnTo>
                  <a:pt x="7418574" y="6334575"/>
                </a:lnTo>
                <a:cubicBezTo>
                  <a:pt x="7418613" y="6331870"/>
                  <a:pt x="7416811" y="6327261"/>
                  <a:pt x="7416850" y="6324556"/>
                </a:cubicBezTo>
                <a:lnTo>
                  <a:pt x="342049" y="632697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669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0" y="0"/>
            <a:ext cx="9144000" cy="3347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492" y="2278503"/>
            <a:ext cx="3834000" cy="1404000"/>
          </a:xfrm>
          <a:solidFill>
            <a:schemeClr val="accent2"/>
          </a:solidFill>
        </p:spPr>
        <p:txBody>
          <a:bodyPr wrap="square" lIns="288000" tIns="108000" rIns="108000" bIns="0" anchor="t">
            <a:noAutofit/>
          </a:bodyPr>
          <a:lstStyle>
            <a:lvl1pPr algn="l">
              <a:lnSpc>
                <a:spcPts val="7020"/>
              </a:lnSpc>
              <a:defRPr sz="585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D528E-D56B-4B90-B3F0-42DF04AF535F}"/>
              </a:ext>
            </a:extLst>
          </p:cNvPr>
          <p:cNvSpPr txBox="1"/>
          <p:nvPr userDrawn="1"/>
        </p:nvSpPr>
        <p:spPr>
          <a:xfrm>
            <a:off x="5853573" y="6116275"/>
            <a:ext cx="2887579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350" b="1">
                <a:solidFill>
                  <a:schemeClr val="bg1"/>
                </a:solidFill>
              </a:rPr>
              <a:t>equalityhumanrights.com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412500" y="543600"/>
            <a:ext cx="2330100" cy="795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859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7690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B6E6E-5872-2148-8AB4-87996ADB0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0043" y="2131764"/>
            <a:ext cx="5903913" cy="8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Varah" pitchFamily="2" charset="77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AC17AE1-82B5-7843-B7FA-6381072908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0156" y="3429000"/>
            <a:ext cx="4103687" cy="7223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/>
              <a:t>Add name</a:t>
            </a:r>
          </a:p>
          <a:p>
            <a:pPr lvl="0"/>
            <a:r>
              <a:rPr lang="en-US"/>
              <a:t>Add person’s title</a:t>
            </a:r>
          </a:p>
        </p:txBody>
      </p:sp>
    </p:spTree>
    <p:extLst>
      <p:ext uri="{BB962C8B-B14F-4D97-AF65-F5344CB8AC3E}">
        <p14:creationId xmlns:p14="http://schemas.microsoft.com/office/powerpoint/2010/main" val="1105608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AFA940B-18E9-994B-8AF5-6FB341FCC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618455"/>
            <a:ext cx="7632848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32C9E84-1841-4B44-867A-179FD9D1B4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0808"/>
            <a:ext cx="7272808" cy="72231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/>
              <a:t>Insert bullet point</a:t>
            </a:r>
          </a:p>
          <a:p>
            <a:pPr lvl="0"/>
            <a:r>
              <a:rPr lang="en-US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8506121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3714066-8A84-1841-8A07-4D4C854600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618455"/>
            <a:ext cx="7632848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/>
              <a:t>Insert page title on</a:t>
            </a:r>
          </a:p>
          <a:p>
            <a:pPr lvl="0"/>
            <a:r>
              <a:rPr lang="en-US"/>
              <a:t>two lines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BE668DB-E3A8-FF41-98AA-F7DCACE98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2130623"/>
            <a:ext cx="7272808" cy="72231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/>
              <a:t>Insert bullet point</a:t>
            </a:r>
          </a:p>
          <a:p>
            <a:pPr lvl="0"/>
            <a:r>
              <a:rPr lang="en-US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21015397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5701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r="-26553"/>
          <a:stretch/>
        </p:blipFill>
        <p:spPr>
          <a:xfrm>
            <a:off x="-5806" y="-1526"/>
            <a:ext cx="12092445" cy="6992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71" y="493200"/>
            <a:ext cx="1441850" cy="824611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524002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8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58"/>
            <a:ext cx="4184204" cy="2299453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1131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0621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457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0824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8970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766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8133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2127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1351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320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8100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0231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5544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808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0079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756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100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01"/>
            <a:ext cx="9144001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2939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369" r="76" b="325"/>
          <a:stretch/>
        </p:blipFill>
        <p:spPr>
          <a:xfrm>
            <a:off x="-42422" y="-735291"/>
            <a:ext cx="9253538" cy="760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03" y="493200"/>
            <a:ext cx="1081388" cy="824611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674834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1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60"/>
            <a:ext cx="4184204" cy="2299453"/>
          </a:xfrm>
        </p:spPr>
        <p:txBody>
          <a:bodyPr anchor="ctr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123299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4488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8023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929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485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724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3752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7529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1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739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6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136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0939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6413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80611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95539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144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1548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b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54201"/>
            <a:ext cx="9144000" cy="4278969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60364" y="1972800"/>
            <a:ext cx="1054780" cy="1827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900" b="0" i="0" smtClean="0">
                <a:solidFill>
                  <a:schemeClr val="tx1"/>
                </a:solidFill>
                <a:latin typeface="+mn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Insert Date Here</a:t>
            </a:r>
            <a:endParaRPr lang="en-US"/>
          </a:p>
        </p:txBody>
      </p:sp>
      <p:sp>
        <p:nvSpPr>
          <p:cNvPr id="8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931200"/>
            <a:ext cx="6480000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accent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Presentation title goes here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1243200"/>
            <a:ext cx="6480000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accent2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Presentation sub-title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856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0" y="1"/>
            <a:ext cx="9144000" cy="685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60000" y="6270171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655761" y="6378395"/>
            <a:ext cx="126638" cy="9233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fld id="{F9EEDEC3-62C2-4363-BB26-E6EA1895165E}" type="slidenum">
              <a:rPr lang="en-GB" sz="600" b="1" i="0" smtClean="0">
                <a:solidFill>
                  <a:srgbClr val="FFFFFF"/>
                </a:solidFill>
                <a:latin typeface="+mn-lt"/>
                <a:cs typeface="Tahoma"/>
              </a:rPr>
              <a:pPr/>
              <a:t>‹#›</a:t>
            </a:fld>
            <a:endParaRPr lang="en-GB" sz="600" b="1" i="0">
              <a:solidFill>
                <a:srgbClr val="FFFFFF"/>
              </a:solidFill>
              <a:latin typeface="+mn-lt"/>
              <a:cs typeface="Tahoma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60000" y="348343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451200"/>
            <a:ext cx="6480000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Headline title goes here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763200"/>
            <a:ext cx="6480000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accent5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Headline sub-title goes here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9220F-16D4-4C79-949D-C1954E7806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001" y="449648"/>
            <a:ext cx="1331999" cy="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9362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000" y="6270171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655761" y="6378395"/>
            <a:ext cx="126638" cy="9233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fld id="{F9EEDEC3-62C2-4363-BB26-E6EA1895165E}" type="slidenum">
              <a:rPr lang="en-GB" sz="600" b="1" i="0" smtClean="0">
                <a:solidFill>
                  <a:srgbClr val="FFFFFF"/>
                </a:solidFill>
                <a:latin typeface="+mn-lt"/>
                <a:cs typeface="Tahoma"/>
              </a:rPr>
              <a:pPr/>
              <a:t>‹#›</a:t>
            </a:fld>
            <a:endParaRPr lang="en-GB" sz="600" b="1" i="0">
              <a:solidFill>
                <a:srgbClr val="FFFFFF"/>
              </a:solidFill>
              <a:latin typeface="+mn-lt"/>
              <a:cs typeface="Tahom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60000" y="348343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451200"/>
            <a:ext cx="6480000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Headline title goes here</a:t>
            </a:r>
            <a:endParaRPr lang="en-GB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763200"/>
            <a:ext cx="6480000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bg1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Headline sub-title goes here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3B18D0-D69C-4430-A09D-2393BCEAC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001" y="449648"/>
            <a:ext cx="1331999" cy="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14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bre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0839" y="-1"/>
            <a:ext cx="5383160" cy="6858001"/>
          </a:xfrm>
          <a:prstGeom prst="rect">
            <a:avLst/>
          </a:prstGeom>
        </p:spPr>
      </p:pic>
      <p:sp>
        <p:nvSpPr>
          <p:cNvPr id="11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2845750"/>
            <a:ext cx="3220494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accent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Headline title goes here</a:t>
            </a:r>
            <a:endParaRPr lang="en-GB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5" y="3157664"/>
            <a:ext cx="3220217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accent2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Headline sub-title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7734710" y="-1125247"/>
            <a:ext cx="9144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20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211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CA4B196-11C6-E24B-A282-B2868AFD56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006" y="0"/>
            <a:ext cx="90038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>
            <a:normAutofit/>
          </a:bodyPr>
          <a:lstStyle>
            <a:lvl1pPr marL="0" indent="0" algn="l"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7CFADB-A03D-3145-9910-18C7948503E6}"/>
              </a:ext>
            </a:extLst>
          </p:cNvPr>
          <p:cNvGrpSpPr/>
          <p:nvPr userDrawn="1"/>
        </p:nvGrpSpPr>
        <p:grpSpPr>
          <a:xfrm>
            <a:off x="1" y="0"/>
            <a:ext cx="142241" cy="6858000"/>
            <a:chOff x="-2123440" y="-3332480"/>
            <a:chExt cx="142240" cy="72542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C6428E-B5C9-1848-B156-3498EC792BE6}"/>
                </a:ext>
              </a:extLst>
            </p:cNvPr>
            <p:cNvSpPr/>
            <p:nvPr/>
          </p:nvSpPr>
          <p:spPr>
            <a:xfrm>
              <a:off x="-2123440" y="-3332480"/>
              <a:ext cx="142240" cy="2418080"/>
            </a:xfrm>
            <a:prstGeom prst="rect">
              <a:avLst/>
            </a:prstGeom>
            <a:solidFill>
              <a:srgbClr val="177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F5086A-7653-4841-A4F2-65B87B9DCDB0}"/>
                </a:ext>
              </a:extLst>
            </p:cNvPr>
            <p:cNvSpPr/>
            <p:nvPr/>
          </p:nvSpPr>
          <p:spPr>
            <a:xfrm>
              <a:off x="-2123440" y="-914400"/>
              <a:ext cx="142240" cy="2418080"/>
            </a:xfrm>
            <a:prstGeom prst="rect">
              <a:avLst/>
            </a:prstGeom>
            <a:solidFill>
              <a:srgbClr val="6743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069C85-8F3E-0143-9CA8-0D32AF3570CB}"/>
                </a:ext>
              </a:extLst>
            </p:cNvPr>
            <p:cNvSpPr/>
            <p:nvPr/>
          </p:nvSpPr>
          <p:spPr>
            <a:xfrm>
              <a:off x="-2123440" y="1503680"/>
              <a:ext cx="142240" cy="2418080"/>
            </a:xfrm>
            <a:prstGeom prst="rect">
              <a:avLst/>
            </a:prstGeom>
            <a:solidFill>
              <a:srgbClr val="048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</p:grpSp>
      <p:sp>
        <p:nvSpPr>
          <p:cNvPr id="9" name="Title 9">
            <a:extLst>
              <a:ext uri="{FF2B5EF4-FFF2-40B4-BE49-F238E27FC236}">
                <a16:creationId xmlns:a16="http://schemas.microsoft.com/office/drawing/2014/main" id="{0AA49F94-DE99-4F42-A6E6-FEA348113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294" y="4493147"/>
            <a:ext cx="3621496" cy="747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37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/>
              <a:t>Click to edit master title style</a:t>
            </a:r>
            <a:br>
              <a:rPr lang="en-US"/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1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93511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3 GLOBAL MARKETING\BRANDING\Logos\MASTER LOGO\RGB (web &amp; screen usage)\MEDIACOM_RGB_NE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467" y="6436342"/>
            <a:ext cx="1145167" cy="2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80294" y="0"/>
            <a:ext cx="5063706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4076053" cy="6858000"/>
          </a:xfrm>
          <a:prstGeom prst="rect">
            <a:avLst/>
          </a:prstGeom>
          <a:solidFill>
            <a:srgbClr val="1777B3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060025-ABCE-F64E-948F-7A224EC45187}"/>
              </a:ext>
            </a:extLst>
          </p:cNvPr>
          <p:cNvCxnSpPr/>
          <p:nvPr userDrawn="1"/>
        </p:nvCxnSpPr>
        <p:spPr>
          <a:xfrm>
            <a:off x="1487840" y="2459063"/>
            <a:ext cx="9608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E6A9C5C-E1E0-3341-A765-2D07A0CB7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21" y="2612765"/>
            <a:ext cx="2720554" cy="771157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CE37D1-E693-B04C-817F-3996352A98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4309" y="1817743"/>
            <a:ext cx="802461" cy="563149"/>
          </a:xfrm>
          <a:prstGeom prst="rect">
            <a:avLst/>
          </a:prstGeom>
        </p:spPr>
        <p:txBody>
          <a:bodyPr wrap="none" anchor="ctr"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5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06AB-A548-864D-9158-5E786DBD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E9E69-AB75-CA49-9EE0-F8EB8C6CF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3 GLOBAL MARKETING\BRANDING\Logos\MASTER LOGO\RGB (web &amp; screen usage)\MEDIACOM_RGB_NE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467" y="6436342"/>
            <a:ext cx="1145167" cy="2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80294" y="0"/>
            <a:ext cx="5063706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4076053" cy="6858000"/>
          </a:xfrm>
          <a:prstGeom prst="rect">
            <a:avLst/>
          </a:prstGeom>
          <a:solidFill>
            <a:schemeClr val="accent2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060025-ABCE-F64E-948F-7A224EC45187}"/>
              </a:ext>
            </a:extLst>
          </p:cNvPr>
          <p:cNvCxnSpPr/>
          <p:nvPr userDrawn="1"/>
        </p:nvCxnSpPr>
        <p:spPr>
          <a:xfrm>
            <a:off x="1487840" y="2459063"/>
            <a:ext cx="9608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E6A9C5C-E1E0-3341-A765-2D07A0CB7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21" y="2612765"/>
            <a:ext cx="2720554" cy="771157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CE37D1-E693-B04C-817F-3996352A98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4309" y="1817743"/>
            <a:ext cx="802461" cy="563149"/>
          </a:xfrm>
          <a:prstGeom prst="rect">
            <a:avLst/>
          </a:prstGeom>
        </p:spPr>
        <p:txBody>
          <a:bodyPr wrap="none" anchor="ctr"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9027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3 GLOBAL MARKETING\BRANDING\Logos\MASTER LOGO\RGB (web &amp; screen usage)\MEDIACOM_RGB_NE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467" y="6436342"/>
            <a:ext cx="1145167" cy="2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80294" y="0"/>
            <a:ext cx="5063706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4076053" cy="6858000"/>
          </a:xfrm>
          <a:prstGeom prst="rect">
            <a:avLst/>
          </a:prstGeom>
          <a:solidFill>
            <a:schemeClr val="accent3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060025-ABCE-F64E-948F-7A224EC45187}"/>
              </a:ext>
            </a:extLst>
          </p:cNvPr>
          <p:cNvCxnSpPr/>
          <p:nvPr userDrawn="1"/>
        </p:nvCxnSpPr>
        <p:spPr>
          <a:xfrm>
            <a:off x="1487840" y="2459063"/>
            <a:ext cx="9608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E6A9C5C-E1E0-3341-A765-2D07A0CB7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21" y="2612765"/>
            <a:ext cx="2720554" cy="771157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CE37D1-E693-B04C-817F-3996352A98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4309" y="1817743"/>
            <a:ext cx="802461" cy="563149"/>
          </a:xfrm>
          <a:prstGeom prst="rect">
            <a:avLst/>
          </a:prstGeom>
        </p:spPr>
        <p:txBody>
          <a:bodyPr wrap="none" anchor="ctr"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909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42900" y="1752601"/>
            <a:ext cx="4030692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46661E3-44B1-084F-A8B9-6E1B502BC5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752601"/>
            <a:ext cx="4030692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299A6B5-280C-A64A-B6F3-5CDB2E4FC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Full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3E9D7-81B1-7942-91B3-00C7D1D94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8" y="1494367"/>
            <a:ext cx="8061744" cy="4124953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1446" indent="-171446">
              <a:buFont typeface="Arial" panose="020B0604020202020204" pitchFamily="34" charset="0"/>
              <a:buChar char="•"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342892" indent="-288918">
              <a:buSzPct val="60000"/>
              <a:buFont typeface="Courier New" panose="02070309020205020404" pitchFamily="49" charset="0"/>
              <a:buChar char="o"/>
              <a:tabLst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D6DA3D-D534-9B47-9741-4ECE3ECB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344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ank Slide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56FE31-B266-0040-83B6-7C84EEED7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6" y="1150193"/>
            <a:ext cx="8074025" cy="4339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6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75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B875AE-27D6-284B-83F9-019CD388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2C527-8B9D-8246-91A9-9409711269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1568569"/>
            <a:ext cx="4191000" cy="441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1C1CAAC-FCE1-0F49-9213-68198B5B93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1557069"/>
            <a:ext cx="4030692" cy="441241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9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B875AE-27D6-284B-83F9-019CD388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2C527-8B9D-8246-91A9-9409711269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417" y="1752602"/>
            <a:ext cx="4002657" cy="229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A8408A-BD39-1143-B159-ADEF618119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5517" y="1752602"/>
            <a:ext cx="4002657" cy="229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AD97FB-93BE-DB45-A52D-FBEDA471E6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418" y="4175185"/>
            <a:ext cx="4004813" cy="175978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DA043C3-CCE6-E94E-86B7-2C87584D0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9112" y="4171350"/>
            <a:ext cx="4004813" cy="175978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80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1857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s: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DAB9BD6-3961-D844-A683-C94021227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6646" y="1531303"/>
            <a:ext cx="4085959" cy="4544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8ADCB3-C9B3-EC48-9458-35DF44484D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900" y="3795623"/>
            <a:ext cx="1718813" cy="2280164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64" algn="l"/>
              </a:tabLst>
              <a:defRPr sz="10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66693" indent="0"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B875AE-27D6-284B-83F9-019CD388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C0A91070-F4E3-A444-B946-7B741CC2EC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77042" y="1531303"/>
            <a:ext cx="4085959" cy="4544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D2B1AF1-6C07-0848-B705-FA2E9E65A6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4188" y="3795623"/>
            <a:ext cx="1718813" cy="2280164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64" algn="l"/>
              </a:tabLst>
              <a:defRPr sz="10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66693" indent="0"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480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56FE31-B266-0040-83B6-7C84EEED7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704" y="1150193"/>
            <a:ext cx="8074025" cy="4339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F9CEC71D-BC91-5440-9BB9-35CDC82F7E6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42901" y="1902125"/>
            <a:ext cx="7990217" cy="39638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3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56FE31-B266-0040-83B6-7C84EEED7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704" y="1150193"/>
            <a:ext cx="8074025" cy="4339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F9CEC71D-BC91-5440-9BB9-35CDC82F7E6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42901" y="1752602"/>
            <a:ext cx="4229100" cy="411336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351B5D0-0424-9548-AF82-140D2DAF7C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2308" y="1752602"/>
            <a:ext cx="4030692" cy="41363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0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 compar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8C40EE-84A0-3745-B2E6-A3F7BE6A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4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E00DAF-ECE6-634B-A984-948D31552EE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53953" y="5371583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83E9B5-932B-2743-A48C-72119B97179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695910" y="5362330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BFB98C4B-E252-CC48-AB8E-DFC6506ED44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698706" y="1786738"/>
            <a:ext cx="3713876" cy="35731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Chart Placeholder 8">
            <a:extLst>
              <a:ext uri="{FF2B5EF4-FFF2-40B4-BE49-F238E27FC236}">
                <a16:creationId xmlns:a16="http://schemas.microsoft.com/office/drawing/2014/main" id="{84DF7898-F63B-1F4D-8858-3FC3DA64D52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52267" y="1786738"/>
            <a:ext cx="3713876" cy="35731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8CE71E7-A9F3-E444-871F-17DB90C0A38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98706" y="1497599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5B5982A-241D-6342-9E63-00B22BE6612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53953" y="1497599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9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graph compar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8C40EE-84A0-3745-B2E6-A3F7BE6A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38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E00DAF-ECE6-634B-A984-948D31552EE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53953" y="4554969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83E9B5-932B-2743-A48C-72119B97179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695910" y="4545715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BFB98C4B-E252-CC48-AB8E-DFC6506ED44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698706" y="1671721"/>
            <a:ext cx="3713876" cy="2875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Chart Placeholder 8">
            <a:extLst>
              <a:ext uri="{FF2B5EF4-FFF2-40B4-BE49-F238E27FC236}">
                <a16:creationId xmlns:a16="http://schemas.microsoft.com/office/drawing/2014/main" id="{84DF7898-F63B-1F4D-8858-3FC3DA64D52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52267" y="1671721"/>
            <a:ext cx="3713876" cy="2875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FD8311-8D79-D942-9499-D6E06A969E5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7774" y="5033334"/>
            <a:ext cx="8064809" cy="976403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47664" algn="l"/>
              </a:tabLst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26669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8CE71E7-A9F3-E444-871F-17DB90C0A38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98706" y="1382581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5B5982A-241D-6342-9E63-00B22BE6612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53953" y="1382581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492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C2FE318-9961-5C41-B1BA-AFE4243693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1015" y="3007209"/>
            <a:ext cx="2513899" cy="2490699"/>
          </a:xfrm>
          <a:custGeom>
            <a:avLst/>
            <a:gdLst>
              <a:gd name="connsiteX0" fmla="*/ 0 w 2557361"/>
              <a:gd name="connsiteY0" fmla="*/ 0 h 2122303"/>
              <a:gd name="connsiteX1" fmla="*/ 955592 w 2557361"/>
              <a:gd name="connsiteY1" fmla="*/ 0 h 2122303"/>
              <a:gd name="connsiteX2" fmla="*/ 1261689 w 2557361"/>
              <a:gd name="connsiteY2" fmla="*/ 258673 h 2122303"/>
              <a:gd name="connsiteX3" fmla="*/ 1567785 w 2557361"/>
              <a:gd name="connsiteY3" fmla="*/ 0 h 2122303"/>
              <a:gd name="connsiteX4" fmla="*/ 2557361 w 2557361"/>
              <a:gd name="connsiteY4" fmla="*/ 0 h 2122303"/>
              <a:gd name="connsiteX5" fmla="*/ 2557361 w 2557361"/>
              <a:gd name="connsiteY5" fmla="*/ 2122303 h 2122303"/>
              <a:gd name="connsiteX6" fmla="*/ 0 w 2557361"/>
              <a:gd name="connsiteY6" fmla="*/ 2122303 h 212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361" h="2122303">
                <a:moveTo>
                  <a:pt x="0" y="0"/>
                </a:moveTo>
                <a:lnTo>
                  <a:pt x="955592" y="0"/>
                </a:lnTo>
                <a:lnTo>
                  <a:pt x="1261689" y="258673"/>
                </a:lnTo>
                <a:lnTo>
                  <a:pt x="1567785" y="0"/>
                </a:lnTo>
                <a:lnTo>
                  <a:pt x="2557361" y="0"/>
                </a:lnTo>
                <a:lnTo>
                  <a:pt x="2557361" y="2122303"/>
                </a:lnTo>
                <a:lnTo>
                  <a:pt x="0" y="212230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288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D76ED2EC-7280-704F-84A4-4CA91CFEE54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 rot="10800000">
            <a:off x="510388" y="1752601"/>
            <a:ext cx="2495899" cy="1401917"/>
          </a:xfrm>
          <a:custGeom>
            <a:avLst/>
            <a:gdLst>
              <a:gd name="connsiteX0" fmla="*/ 2540368 w 2540368"/>
              <a:gd name="connsiteY0" fmla="*/ 1220372 h 1220372"/>
              <a:gd name="connsiteX1" fmla="*/ 0 w 2540368"/>
              <a:gd name="connsiteY1" fmla="*/ 1220372 h 1220372"/>
              <a:gd name="connsiteX2" fmla="*/ 0 w 2540368"/>
              <a:gd name="connsiteY2" fmla="*/ 259506 h 1220372"/>
              <a:gd name="connsiteX3" fmla="*/ 971599 w 2540368"/>
              <a:gd name="connsiteY3" fmla="*/ 259506 h 1220372"/>
              <a:gd name="connsiteX4" fmla="*/ 1278681 w 2540368"/>
              <a:gd name="connsiteY4" fmla="*/ 0 h 1220372"/>
              <a:gd name="connsiteX5" fmla="*/ 1585764 w 2540368"/>
              <a:gd name="connsiteY5" fmla="*/ 259506 h 1220372"/>
              <a:gd name="connsiteX6" fmla="*/ 2540368 w 2540368"/>
              <a:gd name="connsiteY6" fmla="*/ 259506 h 122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368" h="1220372">
                <a:moveTo>
                  <a:pt x="2540368" y="1220372"/>
                </a:moveTo>
                <a:lnTo>
                  <a:pt x="0" y="1220372"/>
                </a:lnTo>
                <a:lnTo>
                  <a:pt x="0" y="259506"/>
                </a:lnTo>
                <a:lnTo>
                  <a:pt x="971599" y="259506"/>
                </a:lnTo>
                <a:lnTo>
                  <a:pt x="1278681" y="0"/>
                </a:lnTo>
                <a:lnTo>
                  <a:pt x="1585764" y="259506"/>
                </a:lnTo>
                <a:lnTo>
                  <a:pt x="2540368" y="259506"/>
                </a:lnTo>
                <a:close/>
              </a:path>
            </a:pathLst>
          </a:custGeom>
          <a:solidFill>
            <a:schemeClr val="bg2"/>
          </a:solidFill>
          <a:ln w="381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" b="0" i="0">
                <a:solidFill>
                  <a:schemeClr val="accent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0F5B8B-5AB7-4C42-9A90-B1B4D8A9E0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5340" y="2095263"/>
            <a:ext cx="1600356" cy="831640"/>
          </a:xfrm>
          <a:prstGeom prst="rect">
            <a:avLst/>
          </a:prstGeom>
          <a:noFill/>
        </p:spPr>
        <p:txBody>
          <a:bodyPr wrap="none" lIns="0" tIns="0" rIns="0" bIns="0" anchor="ctr"/>
          <a:lstStyle>
            <a:lvl1pPr marL="0" indent="0" algn="ctr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431908B7-5C20-A14D-94CA-9DDE0108E28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201" y="3007209"/>
            <a:ext cx="2513899" cy="2490699"/>
          </a:xfrm>
          <a:custGeom>
            <a:avLst/>
            <a:gdLst>
              <a:gd name="connsiteX0" fmla="*/ 0 w 2557361"/>
              <a:gd name="connsiteY0" fmla="*/ 0 h 2122303"/>
              <a:gd name="connsiteX1" fmla="*/ 955592 w 2557361"/>
              <a:gd name="connsiteY1" fmla="*/ 0 h 2122303"/>
              <a:gd name="connsiteX2" fmla="*/ 1261689 w 2557361"/>
              <a:gd name="connsiteY2" fmla="*/ 258673 h 2122303"/>
              <a:gd name="connsiteX3" fmla="*/ 1567785 w 2557361"/>
              <a:gd name="connsiteY3" fmla="*/ 0 h 2122303"/>
              <a:gd name="connsiteX4" fmla="*/ 2557361 w 2557361"/>
              <a:gd name="connsiteY4" fmla="*/ 0 h 2122303"/>
              <a:gd name="connsiteX5" fmla="*/ 2557361 w 2557361"/>
              <a:gd name="connsiteY5" fmla="*/ 2122303 h 2122303"/>
              <a:gd name="connsiteX6" fmla="*/ 0 w 2557361"/>
              <a:gd name="connsiteY6" fmla="*/ 2122303 h 212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361" h="2122303">
                <a:moveTo>
                  <a:pt x="0" y="0"/>
                </a:moveTo>
                <a:lnTo>
                  <a:pt x="955592" y="0"/>
                </a:lnTo>
                <a:lnTo>
                  <a:pt x="1261689" y="258673"/>
                </a:lnTo>
                <a:lnTo>
                  <a:pt x="1567785" y="0"/>
                </a:lnTo>
                <a:lnTo>
                  <a:pt x="2557361" y="0"/>
                </a:lnTo>
                <a:lnTo>
                  <a:pt x="2557361" y="2122303"/>
                </a:lnTo>
                <a:lnTo>
                  <a:pt x="0" y="212230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288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AEE2D79D-6A8D-D547-ADF8-810294DE1C0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 rot="10800000">
            <a:off x="3328574" y="1764103"/>
            <a:ext cx="2495899" cy="1401917"/>
          </a:xfrm>
          <a:custGeom>
            <a:avLst/>
            <a:gdLst>
              <a:gd name="connsiteX0" fmla="*/ 2540368 w 2540368"/>
              <a:gd name="connsiteY0" fmla="*/ 1220372 h 1220372"/>
              <a:gd name="connsiteX1" fmla="*/ 0 w 2540368"/>
              <a:gd name="connsiteY1" fmla="*/ 1220372 h 1220372"/>
              <a:gd name="connsiteX2" fmla="*/ 0 w 2540368"/>
              <a:gd name="connsiteY2" fmla="*/ 259506 h 1220372"/>
              <a:gd name="connsiteX3" fmla="*/ 971599 w 2540368"/>
              <a:gd name="connsiteY3" fmla="*/ 259506 h 1220372"/>
              <a:gd name="connsiteX4" fmla="*/ 1278681 w 2540368"/>
              <a:gd name="connsiteY4" fmla="*/ 0 h 1220372"/>
              <a:gd name="connsiteX5" fmla="*/ 1585764 w 2540368"/>
              <a:gd name="connsiteY5" fmla="*/ 259506 h 1220372"/>
              <a:gd name="connsiteX6" fmla="*/ 2540368 w 2540368"/>
              <a:gd name="connsiteY6" fmla="*/ 259506 h 122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368" h="1220372">
                <a:moveTo>
                  <a:pt x="2540368" y="1220372"/>
                </a:moveTo>
                <a:lnTo>
                  <a:pt x="0" y="1220372"/>
                </a:lnTo>
                <a:lnTo>
                  <a:pt x="0" y="259506"/>
                </a:lnTo>
                <a:lnTo>
                  <a:pt x="971599" y="259506"/>
                </a:lnTo>
                <a:lnTo>
                  <a:pt x="1278681" y="0"/>
                </a:lnTo>
                <a:lnTo>
                  <a:pt x="1585764" y="259506"/>
                </a:lnTo>
                <a:lnTo>
                  <a:pt x="2540368" y="259506"/>
                </a:lnTo>
                <a:close/>
              </a:path>
            </a:pathLst>
          </a:custGeom>
          <a:solidFill>
            <a:schemeClr val="bg2"/>
          </a:solidFill>
          <a:ln w="381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" b="0" i="0">
                <a:solidFill>
                  <a:schemeClr val="accent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5D8ADE6-B31F-E144-ADEB-AAC3D6335E2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3526" y="2095263"/>
            <a:ext cx="1600356" cy="831640"/>
          </a:xfrm>
          <a:prstGeom prst="rect">
            <a:avLst/>
          </a:prstGeom>
          <a:noFill/>
        </p:spPr>
        <p:txBody>
          <a:bodyPr wrap="none" lIns="0" tIns="0" rIns="0" bIns="0" anchor="ctr"/>
          <a:lstStyle>
            <a:lvl1pPr marL="0" indent="0" algn="ctr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5A218813-4A94-714C-A6D0-26185160472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121143" y="3007209"/>
            <a:ext cx="2513899" cy="2490699"/>
          </a:xfrm>
          <a:custGeom>
            <a:avLst/>
            <a:gdLst>
              <a:gd name="connsiteX0" fmla="*/ 0 w 2557361"/>
              <a:gd name="connsiteY0" fmla="*/ 0 h 2122303"/>
              <a:gd name="connsiteX1" fmla="*/ 955592 w 2557361"/>
              <a:gd name="connsiteY1" fmla="*/ 0 h 2122303"/>
              <a:gd name="connsiteX2" fmla="*/ 1261689 w 2557361"/>
              <a:gd name="connsiteY2" fmla="*/ 258673 h 2122303"/>
              <a:gd name="connsiteX3" fmla="*/ 1567785 w 2557361"/>
              <a:gd name="connsiteY3" fmla="*/ 0 h 2122303"/>
              <a:gd name="connsiteX4" fmla="*/ 2557361 w 2557361"/>
              <a:gd name="connsiteY4" fmla="*/ 0 h 2122303"/>
              <a:gd name="connsiteX5" fmla="*/ 2557361 w 2557361"/>
              <a:gd name="connsiteY5" fmla="*/ 2122303 h 2122303"/>
              <a:gd name="connsiteX6" fmla="*/ 0 w 2557361"/>
              <a:gd name="connsiteY6" fmla="*/ 2122303 h 212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361" h="2122303">
                <a:moveTo>
                  <a:pt x="0" y="0"/>
                </a:moveTo>
                <a:lnTo>
                  <a:pt x="955592" y="0"/>
                </a:lnTo>
                <a:lnTo>
                  <a:pt x="1261689" y="258673"/>
                </a:lnTo>
                <a:lnTo>
                  <a:pt x="1567785" y="0"/>
                </a:lnTo>
                <a:lnTo>
                  <a:pt x="2557361" y="0"/>
                </a:lnTo>
                <a:lnTo>
                  <a:pt x="2557361" y="2122303"/>
                </a:lnTo>
                <a:lnTo>
                  <a:pt x="0" y="212230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288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714A8899-300F-5B4F-97E8-96883C0851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 rot="10800000">
            <a:off x="6130516" y="1741100"/>
            <a:ext cx="2495899" cy="1401917"/>
          </a:xfrm>
          <a:custGeom>
            <a:avLst/>
            <a:gdLst>
              <a:gd name="connsiteX0" fmla="*/ 2540368 w 2540368"/>
              <a:gd name="connsiteY0" fmla="*/ 1220372 h 1220372"/>
              <a:gd name="connsiteX1" fmla="*/ 0 w 2540368"/>
              <a:gd name="connsiteY1" fmla="*/ 1220372 h 1220372"/>
              <a:gd name="connsiteX2" fmla="*/ 0 w 2540368"/>
              <a:gd name="connsiteY2" fmla="*/ 259506 h 1220372"/>
              <a:gd name="connsiteX3" fmla="*/ 971599 w 2540368"/>
              <a:gd name="connsiteY3" fmla="*/ 259506 h 1220372"/>
              <a:gd name="connsiteX4" fmla="*/ 1278681 w 2540368"/>
              <a:gd name="connsiteY4" fmla="*/ 0 h 1220372"/>
              <a:gd name="connsiteX5" fmla="*/ 1585764 w 2540368"/>
              <a:gd name="connsiteY5" fmla="*/ 259506 h 1220372"/>
              <a:gd name="connsiteX6" fmla="*/ 2540368 w 2540368"/>
              <a:gd name="connsiteY6" fmla="*/ 259506 h 122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368" h="1220372">
                <a:moveTo>
                  <a:pt x="2540368" y="1220372"/>
                </a:moveTo>
                <a:lnTo>
                  <a:pt x="0" y="1220372"/>
                </a:lnTo>
                <a:lnTo>
                  <a:pt x="0" y="259506"/>
                </a:lnTo>
                <a:lnTo>
                  <a:pt x="971599" y="259506"/>
                </a:lnTo>
                <a:lnTo>
                  <a:pt x="1278681" y="0"/>
                </a:lnTo>
                <a:lnTo>
                  <a:pt x="1585764" y="259506"/>
                </a:lnTo>
                <a:lnTo>
                  <a:pt x="2540368" y="259506"/>
                </a:lnTo>
                <a:close/>
              </a:path>
            </a:pathLst>
          </a:custGeom>
          <a:solidFill>
            <a:schemeClr val="bg2"/>
          </a:solidFill>
          <a:ln w="381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" b="0" i="0">
                <a:solidFill>
                  <a:schemeClr val="accent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D457C08-78EC-014E-BA1C-6659BEA010D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5468" y="2106764"/>
            <a:ext cx="1600356" cy="831640"/>
          </a:xfrm>
          <a:prstGeom prst="rect">
            <a:avLst/>
          </a:prstGeom>
          <a:noFill/>
        </p:spPr>
        <p:txBody>
          <a:bodyPr wrap="none" lIns="0" tIns="0" rIns="0" bIns="0" anchor="ctr"/>
          <a:lstStyle>
            <a:lvl1pPr marL="0" indent="0" algn="ctr">
              <a:buNone/>
              <a:defRPr sz="48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806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lis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D5B592-9C40-3947-8A38-BD239E0DEFB1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85097" y="1752600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6B68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60ABFAB-3F3D-4C40-A7D1-DCC36515BF05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78272" y="239877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A0CEDDC-78D5-7E4A-990D-B247C8297E99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078164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9EBE40A-4DDD-CE4F-80AF-9FA5F6D17C40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756597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E4DB9E-C957-0B48-8931-76AB5E18A1A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9726" y="175355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D639180-E174-0047-93B8-E207A972E1B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2901" y="2399725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F667B80-F430-724D-877E-BB8CECAE76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079429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692236-5CD8-8844-8894-9369635C99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759133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B2B16E4-C21E-E140-BEF8-23D73177607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443788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9032FA4-8C73-1C41-8D6B-6E246EF697C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443883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30B9498-E119-C44B-B328-10E0D80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9BD4197-F203-CD4A-95E5-6091BAC717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3719" y="1798607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AE671C-3F24-FD40-961D-89D4539AAC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3719" y="2438879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B9F0D60-5E1F-C944-A29D-67AFBF2CA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73719" y="3117490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A81D78F-190D-1A45-AD5B-65B7EA2185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73719" y="3807602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7DA5555-5076-B34C-B474-C9E37569F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73719" y="4486215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58C750F-2516-FD4D-8E79-432403B0AF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738" y="1787105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09ED710-015B-BF4D-AD8E-5921AA5EB6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38" y="2427378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34338AC-3925-214E-8E00-3948E6197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1738" y="3105989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E7B156C-599C-7042-9C15-DCF2007E59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738" y="3796101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BDD8949-ECC3-2449-9817-EEFFEDA852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738" y="4474714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8076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point lis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D5B592-9C40-3947-8A38-BD239E0DEFB1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85097" y="1752600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6B68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60ABFAB-3F3D-4C40-A7D1-DCC36515BF05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78272" y="239877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A0CEDDC-78D5-7E4A-990D-B247C8297E99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078164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9EBE40A-4DDD-CE4F-80AF-9FA5F6D17C40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756597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E4DB9E-C957-0B48-8931-76AB5E18A1A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9726" y="175355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D639180-E174-0047-93B8-E207A972E1B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2901" y="2399725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F667B80-F430-724D-877E-BB8CECAE76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079429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692236-5CD8-8844-8894-9369635C99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759133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B2B16E4-C21E-E140-BEF8-23D73177607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443788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9032FA4-8C73-1C41-8D6B-6E246EF697C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443883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30B9498-E119-C44B-B328-10E0D80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9BD4197-F203-CD4A-95E5-6091BAC717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3719" y="1798607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AE671C-3F24-FD40-961D-89D4539AAC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3719" y="2438879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B9F0D60-5E1F-C944-A29D-67AFBF2CA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73719" y="3117490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A81D78F-190D-1A45-AD5B-65B7EA2185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73719" y="3807602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7DA5555-5076-B34C-B474-C9E37569F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73719" y="4486215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58C750F-2516-FD4D-8E79-432403B0AF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738" y="1787105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09ED710-015B-BF4D-AD8E-5921AA5EB6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38" y="2427378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34338AC-3925-214E-8E00-3948E6197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1738" y="3105989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E7B156C-599C-7042-9C15-DCF2007E59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738" y="3796101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BDD8949-ECC3-2449-9817-EEFFEDA852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738" y="4474714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8032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lis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D5B592-9C40-3947-8A38-BD239E0DEFB1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85097" y="1752600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6B68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60ABFAB-3F3D-4C40-A7D1-DCC36515BF05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78272" y="239877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A0CEDDC-78D5-7E4A-990D-B247C8297E99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078164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9EBE40A-4DDD-CE4F-80AF-9FA5F6D17C40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756597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E4DB9E-C957-0B48-8931-76AB5E18A1A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9726" y="175355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D639180-E174-0047-93B8-E207A972E1B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2901" y="2399725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F667B80-F430-724D-877E-BB8CECAE76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079429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692236-5CD8-8844-8894-9369635C99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759133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B2B16E4-C21E-E140-BEF8-23D73177607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443788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9032FA4-8C73-1C41-8D6B-6E246EF697C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443883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30B9498-E119-C44B-B328-10E0D80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9BD4197-F203-CD4A-95E5-6091BAC717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3719" y="1798607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AE671C-3F24-FD40-961D-89D4539AAC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3719" y="2438879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B9F0D60-5E1F-C944-A29D-67AFBF2CA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73719" y="3117490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A81D78F-190D-1A45-AD5B-65B7EA2185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73719" y="3807602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7DA5555-5076-B34C-B474-C9E37569F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73719" y="4486215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58C750F-2516-FD4D-8E79-432403B0AF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738" y="1787105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09ED710-015B-BF4D-AD8E-5921AA5EB6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38" y="2427378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34338AC-3925-214E-8E00-3948E6197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1738" y="3105989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E7B156C-599C-7042-9C15-DCF2007E59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738" y="3796101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BDD8949-ECC3-2449-9817-EEFFEDA852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738" y="4474714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44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Proces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782438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815078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880360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847720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486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930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513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862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9547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4168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284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30594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40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r="-26553"/>
          <a:stretch/>
        </p:blipFill>
        <p:spPr>
          <a:xfrm>
            <a:off x="-5806" y="-1526"/>
            <a:ext cx="12092445" cy="6992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293171" y="493200"/>
            <a:ext cx="1441850" cy="8246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524002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8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58"/>
            <a:ext cx="4184204" cy="2299453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1013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32010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Proces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782438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815078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880360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847720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486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930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513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862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9547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4168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284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30594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52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Proces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782438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815078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880360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847720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486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930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513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862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9547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4168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284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39219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5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23642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150840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5405239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4C6C36-5118-0342-A69C-60F6F072C4DD}"/>
              </a:ext>
            </a:extLst>
          </p:cNvPr>
          <p:cNvSpPr/>
          <p:nvPr userDrawn="1"/>
        </p:nvSpPr>
        <p:spPr>
          <a:xfrm>
            <a:off x="7032437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3778040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182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252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9144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7581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8555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D8453E-BDB1-5F48-BCA1-4FCACC45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8947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86073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7675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8136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AD84E72-79AF-BF4B-A713-FDC157F624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0457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23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23642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150840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5405239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4C6C36-5118-0342-A69C-60F6F072C4DD}"/>
              </a:ext>
            </a:extLst>
          </p:cNvPr>
          <p:cNvSpPr/>
          <p:nvPr userDrawn="1"/>
        </p:nvSpPr>
        <p:spPr>
          <a:xfrm>
            <a:off x="7032437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3778040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182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252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9144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7581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8555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D8453E-BDB1-5F48-BCA1-4FCACC45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8947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86073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7675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8136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AD84E72-79AF-BF4B-A713-FDC157F624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0457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79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23642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150840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5405239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4C6C36-5118-0342-A69C-60F6F072C4DD}"/>
              </a:ext>
            </a:extLst>
          </p:cNvPr>
          <p:cNvSpPr/>
          <p:nvPr userDrawn="1"/>
        </p:nvSpPr>
        <p:spPr>
          <a:xfrm>
            <a:off x="7032437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3778040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182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252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9144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7581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8555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D8453E-BDB1-5F48-BCA1-4FCACC45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8947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86073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7675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8136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AD84E72-79AF-BF4B-A713-FDC157F624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0457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00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Box Proces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86598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619239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684519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651880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825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0426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0634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4124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5043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26019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178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14932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47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Box Proces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86598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619239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684519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651880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825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1800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3200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549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6417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26019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178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14932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31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Box Proces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86598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619239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684519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651880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825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1800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3200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549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6417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26019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178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14932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089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C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1752601"/>
            <a:ext cx="3677009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defTabSz="0">
              <a:buFontTx/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C98348-9CD6-2F4A-8183-88D35215A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211" y="1560606"/>
            <a:ext cx="4542790" cy="5100676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73593" y="1798611"/>
            <a:ext cx="4235569" cy="32162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7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0C8FA9-8A5F-DE42-A851-52BF8459F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107" y="1422401"/>
            <a:ext cx="5048834" cy="4535827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1752601"/>
            <a:ext cx="2917885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defTabSz="0">
              <a:buFontTx/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9525" y="1741100"/>
            <a:ext cx="4528868" cy="38488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71783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FA3C4-3F41-2646-97DE-A04A4D44E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706" y="1518250"/>
            <a:ext cx="6747294" cy="4753155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1752601"/>
            <a:ext cx="2434806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defTabSz="0">
              <a:buFontTx/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79965" y="1867619"/>
            <a:ext cx="4425349" cy="36877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9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creen data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25E593-1C27-F54D-BAE9-4A3940065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651" y="1526986"/>
            <a:ext cx="4014470" cy="450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69F142-FA0E-0349-9663-CF647EE6E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1526986"/>
            <a:ext cx="4014470" cy="45074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22166" y="1706596"/>
            <a:ext cx="3743862" cy="2882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9A9D375-1269-0545-BD2B-5A7BCB4D80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226" y="1729598"/>
            <a:ext cx="3743862" cy="2882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8737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creen data compariso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866FC-2055-5142-B87C-BEF0650815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77" y="1506743"/>
            <a:ext cx="4058990" cy="3522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E02AA2-A005-0D47-AEBA-A55628C60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635" y="1518245"/>
            <a:ext cx="4058990" cy="35224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9805" y="1810107"/>
            <a:ext cx="3614468" cy="29171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9A9D375-1269-0545-BD2B-5A7BCB4D80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2348" y="1821609"/>
            <a:ext cx="3651848" cy="2882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28FDCE-0B46-3B47-8FAE-3FFC2380232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7774" y="5090841"/>
            <a:ext cx="8415227" cy="976403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47664" algn="l"/>
              </a:tabLst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26669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49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1B82BDE-45C7-3F4A-BAA0-FECE0FC11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2808" y="1543952"/>
            <a:ext cx="6153587" cy="33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9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1ABF27-0FD3-CA40-9545-1F6713C447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38" y="1494367"/>
            <a:ext cx="8061744" cy="4124953"/>
          </a:xfrm>
          <a:prstGeom prst="rect">
            <a:avLst/>
          </a:prstGeom>
        </p:spPr>
        <p:txBody>
          <a:bodyPr anchor="t" anchorCtr="0"/>
          <a:lstStyle>
            <a:lvl1pPr>
              <a:defRPr sz="1100">
                <a:solidFill>
                  <a:schemeClr val="bg1"/>
                </a:solidFill>
              </a:defRPr>
            </a:lvl1pPr>
            <a:lvl2pPr marL="171446" indent="-171446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 marL="342892" indent="-288918">
              <a:buSzPct val="60000"/>
              <a:buFont typeface="Courier New" panose="02070309020205020404" pitchFamily="49" charset="0"/>
              <a:buChar char="o"/>
              <a:tabLst/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85B2BB-A9D4-AF4D-B288-9CB10AEE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27827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ock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308848" y="0"/>
            <a:ext cx="7835153" cy="6858000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22747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2234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5091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6118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62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1899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2027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5742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5007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1848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3217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8498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6886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0060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9125" y="1829155"/>
            <a:ext cx="8196528" cy="4189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932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79874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730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89571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5698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84737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1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1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24902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99069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38271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40028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2" y="856802"/>
            <a:ext cx="7967663" cy="527095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71033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9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7" y="539750"/>
            <a:ext cx="4233863" cy="560863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28982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98027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041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63007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47859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31243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ntity Name Placeholder"/>
          <p:cNvSpPr>
            <a:spLocks noGrp="1"/>
          </p:cNvSpPr>
          <p:nvPr>
            <p:ph type="ftr" sz="quarter" idx="3"/>
          </p:nvPr>
        </p:nvSpPr>
        <p:spPr>
          <a:xfrm>
            <a:off x="5765041" y="6449387"/>
            <a:ext cx="2895600" cy="28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6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algn="r"/>
            <a:r>
              <a:rPr lang="de-DE"/>
              <a:t>Hogan Lovells</a:t>
            </a:r>
          </a:p>
        </p:txBody>
      </p:sp>
      <p:sp>
        <p:nvSpPr>
          <p:cNvPr id="12" name="Slide Number"/>
          <p:cNvSpPr>
            <a:spLocks noGrp="1"/>
          </p:cNvSpPr>
          <p:nvPr>
            <p:ph type="sldNum" sz="quarter" idx="4"/>
          </p:nvPr>
        </p:nvSpPr>
        <p:spPr>
          <a:xfrm>
            <a:off x="8729443" y="6497908"/>
            <a:ext cx="252633" cy="184666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>
            <a:lvl1pPr algn="r">
              <a:defRPr sz="6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|  </a:t>
            </a:r>
            <a:fld id="{6967D197-2218-4700-B211-63EF06F51A7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Line under Title"/>
          <p:cNvCxnSpPr/>
          <p:nvPr userDrawn="1"/>
        </p:nvCxnSpPr>
        <p:spPr>
          <a:xfrm flipH="1">
            <a:off x="288000" y="980303"/>
            <a:ext cx="8568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"/>
          <p:cNvSpPr>
            <a:spLocks noGrp="1"/>
          </p:cNvSpPr>
          <p:nvPr>
            <p:ph sz="quarter" idx="12"/>
          </p:nvPr>
        </p:nvSpPr>
        <p:spPr>
          <a:xfrm>
            <a:off x="288000" y="1200001"/>
            <a:ext cx="8568000" cy="52504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632599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01"/>
            <a:ext cx="91440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050" y="-463437"/>
            <a:ext cx="3031024" cy="214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027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r="-26553"/>
          <a:stretch/>
        </p:blipFill>
        <p:spPr>
          <a:xfrm>
            <a:off x="-5806" y="-1527"/>
            <a:ext cx="12092445" cy="6992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293171" y="493201"/>
            <a:ext cx="1441850" cy="8246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524004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1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59"/>
            <a:ext cx="4184204" cy="2299453"/>
          </a:xfrm>
        </p:spPr>
        <p:txBody>
          <a:bodyPr anchor="ctr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615800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1" y="6331414"/>
            <a:ext cx="2057400" cy="365125"/>
          </a:xfrm>
        </p:spPr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71935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15166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2190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1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1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7372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13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1284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98322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03424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2" y="856802"/>
            <a:ext cx="7967663" cy="527095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8811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9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7" y="539750"/>
            <a:ext cx="4233863" cy="560863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3442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86885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87551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97000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21652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01"/>
            <a:ext cx="9144001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5"/>
            <a:ext cx="1422302" cy="8091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3517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24879712-6DF7-4B92-AEC7-892B5F9D0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630238"/>
            <a:ext cx="2007394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25" y="0"/>
            <a:ext cx="6609159" cy="16406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38125" y="5270500"/>
            <a:ext cx="8162925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876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44209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1462" y="533400"/>
            <a:ext cx="2928938" cy="66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57600" y="1016000"/>
            <a:ext cx="5143500" cy="425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657600" y="533400"/>
            <a:ext cx="5143500" cy="48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71462" y="1193800"/>
            <a:ext cx="2928938" cy="5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76891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1462" y="533400"/>
            <a:ext cx="2928938" cy="66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57600" y="1016000"/>
            <a:ext cx="5143500" cy="425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657600" y="533400"/>
            <a:ext cx="5143500" cy="48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71462" y="1193800"/>
            <a:ext cx="2928938" cy="5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22674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1462" y="533400"/>
            <a:ext cx="2928938" cy="66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57600" y="1016000"/>
            <a:ext cx="5143500" cy="425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657600" y="533400"/>
            <a:ext cx="5143500" cy="48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71462" y="1193800"/>
            <a:ext cx="2928938" cy="5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79093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1462" y="533400"/>
            <a:ext cx="2928938" cy="66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57600" y="1016000"/>
            <a:ext cx="5143500" cy="425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657600" y="533400"/>
            <a:ext cx="5143500" cy="48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71462" y="1193800"/>
            <a:ext cx="2928938" cy="5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475667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33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4" y="494063"/>
            <a:ext cx="1407329" cy="10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268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369" r="76" b="325"/>
          <a:stretch/>
        </p:blipFill>
        <p:spPr>
          <a:xfrm>
            <a:off x="-42422" y="-735291"/>
            <a:ext cx="9253538" cy="760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03" y="493200"/>
            <a:ext cx="1081388" cy="8246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674836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1575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62"/>
            <a:ext cx="4184204" cy="2299453"/>
          </a:xfr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640329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52191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14941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rgbClr val="58595B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88833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094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852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40338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4" y="6363946"/>
            <a:ext cx="58954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7316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96366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2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84328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7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83594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6782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22586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47441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333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4" y="494063"/>
            <a:ext cx="1407329" cy="10699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235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04731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D2EB1-05D2-9642-AA80-54ADF3532E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54" y="3110948"/>
            <a:ext cx="6844692" cy="37470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82DFB-2757-A342-B53B-E42154CA63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3810" y="258419"/>
            <a:ext cx="2257045" cy="2397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05200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1" y="446400"/>
            <a:ext cx="8161200" cy="9047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457199" y="5159909"/>
            <a:ext cx="8161200" cy="180000"/>
          </a:xfrm>
          <a:prstGeom prst="rect">
            <a:avLst/>
          </a:prstGeom>
          <a:noFill/>
          <a:ln>
            <a:noFill/>
          </a:ln>
        </p:spPr>
        <p:txBody>
          <a:bodyPr vert="horz" lIns="90000" tIns="0" rIns="0" bIns="0" rtlCol="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GB" sz="750" b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Notes: further details here (or delete)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7199" y="5355145"/>
            <a:ext cx="8161200" cy="180000"/>
          </a:xfrm>
          <a:prstGeom prst="rect">
            <a:avLst/>
          </a:prstGeom>
          <a:noFill/>
          <a:ln>
            <a:noFill/>
          </a:ln>
        </p:spPr>
        <p:txBody>
          <a:bodyPr vert="horz" lIns="90000" tIns="0" rIns="0" bIns="0" rtlCol="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GB" sz="750" b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Source: details here (or delete)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240" y="5982786"/>
            <a:ext cx="432000" cy="215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ctr"/>
          <a:lstStyle>
            <a:lvl1pPr marL="0" algn="l" defTabSz="685800" rtl="0" eaLnBrk="1" latinLnBrk="0" hangingPunct="1">
              <a:defRPr lang="en-GB" sz="7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A5D3365-643E-416A-BD78-4DDB1A3949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2"/>
          </p:nvPr>
        </p:nvSpPr>
        <p:spPr>
          <a:xfrm>
            <a:off x="457200" y="1544640"/>
            <a:ext cx="8161338" cy="34305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87991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B49DF-2FEA-4BAD-9791-F95C9DB67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82173-C508-4AE4-B5B3-A524B838A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CAFAE-65AC-42F9-BF2E-AD996FD63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F0B59-A61F-4A0F-A5D9-1DB07DF6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97810-8EBA-4FD0-AAA6-0527A47A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97752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5B845-8BB9-42AF-999D-D41CF8E32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D657F-4D5F-4ED6-BD6F-7F843F2DA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D498C-3908-45AC-A4B9-80822E6E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E4C5A-145B-41F6-BA39-1703C6E91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DBE2D-9C34-497D-BD89-1C6222EA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93981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3A3A-9B36-4D24-AB58-07BF02E8F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E7B69-E524-42C3-B82C-68ECC288A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C82F8-FC97-4C6C-8692-44195CF1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84969-F362-4281-B553-FE760B1D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1754B-23C3-4B3E-8717-54233076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37674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8D13-A3CD-47ED-A2D3-796523D6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867F5-5108-444B-8D72-667CF81C7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5173-A76B-4C59-8F76-4D82E98F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46143-A848-4A97-A9A6-384D7A8B2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DB997-CE01-4F8A-91F0-7533B76F6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0479B-C93C-46E3-B1AE-7A6F4BEBC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50641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EC71D-9430-44A2-8B54-A7ABF6E9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C67EC-0A2F-423A-A56A-4C94139FB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EF625-F058-4AB7-A8B3-0CAF52299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ACE321-7B8A-4AE8-8919-3E0AD3090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5DD91-B647-4DB9-836D-16C2B08BB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8B33FD-D824-4647-9A99-7A275F25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B668F-E664-491F-AC24-3F64AC6D7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A94DA5-305B-44EE-8007-0C55C5BA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9113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2D71-4186-4FCD-9D82-B3AC6B08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BBE35-96EA-4FFB-8D0B-A36E7473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60FC8-08F4-4987-BE3B-56966C90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60AF2-5575-4EE6-91BA-26B4EAE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62254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22502F-B67F-4DEA-BCFC-09AB1A5A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A89F1-735A-48E7-972D-5C540FED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CE743-B927-4736-A387-704E2D76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5165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2D9B-F439-490A-AF62-546D9E96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8255C-6C2E-4791-A6A7-5C2739D3F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856ED-1D14-409D-B3B1-2483D1D79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E803C-A229-43BD-A0E5-F8D0CF674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49452-1B36-49E4-A7A0-F566CF82D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4105A-3B65-498B-B392-765E311A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221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7297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3EB36-7C12-44C6-B755-412C6784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ACA1CA-A298-4AC4-9859-1C82AA01C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76271-3487-4C29-8603-08D9585F9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13DCC-4840-4E81-A985-F09EAEBA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754D3-3F3C-4D29-8F6C-4FD3BEA8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ACF07-0696-4EA8-AC51-BC6B99DB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44981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427B4-E1CB-46BF-A57F-F11C7885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36EFA-E79C-477A-B5E6-92BF967D7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EED4B-F9C6-4420-B728-CDDB7CF4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23999-A585-4608-8E88-6FBC38B84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5661A-8ADF-4FA8-A714-4EE476EF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75223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57CA1-4182-420B-BA7C-3A90349EF2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2B527-6B0C-4AFA-A3CC-AE5FCB481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4171C-D8A6-4A88-87F3-E9F67340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CC2F0-D84A-4C9A-AE9E-2DF4103F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29DE-2F15-42F8-9C8E-55B2DBD6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13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23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ntity Name Placeholder"/>
          <p:cNvSpPr>
            <a:spLocks noGrp="1"/>
          </p:cNvSpPr>
          <p:nvPr>
            <p:ph type="ftr" sz="quarter" idx="3"/>
          </p:nvPr>
        </p:nvSpPr>
        <p:spPr>
          <a:xfrm>
            <a:off x="5765041" y="6449387"/>
            <a:ext cx="2895600" cy="28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algn="r"/>
            <a:r>
              <a:rPr lang="de-DE"/>
              <a:t>Hogan Lovells</a:t>
            </a:r>
          </a:p>
        </p:txBody>
      </p:sp>
      <p:sp>
        <p:nvSpPr>
          <p:cNvPr id="12" name="Slide Number"/>
          <p:cNvSpPr>
            <a:spLocks noGrp="1"/>
          </p:cNvSpPr>
          <p:nvPr>
            <p:ph type="sldNum" sz="quarter" idx="4"/>
          </p:nvPr>
        </p:nvSpPr>
        <p:spPr>
          <a:xfrm>
            <a:off x="8676542" y="6482519"/>
            <a:ext cx="305532" cy="215444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>
            <a:lvl1pPr algn="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|  </a:t>
            </a:r>
            <a:fld id="{6967D197-2218-4700-B211-63EF06F51A7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Line under Title"/>
          <p:cNvCxnSpPr/>
          <p:nvPr userDrawn="1"/>
        </p:nvCxnSpPr>
        <p:spPr>
          <a:xfrm flipH="1">
            <a:off x="288000" y="980303"/>
            <a:ext cx="8568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"/>
          <p:cNvSpPr>
            <a:spLocks noGrp="1"/>
          </p:cNvSpPr>
          <p:nvPr>
            <p:ph sz="quarter" idx="12"/>
          </p:nvPr>
        </p:nvSpPr>
        <p:spPr>
          <a:xfrm>
            <a:off x="288000" y="1200000"/>
            <a:ext cx="8568000" cy="52504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97227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323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765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784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90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25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446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961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64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01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341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241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059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286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31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331480"/>
            <a:ext cx="1422000" cy="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25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81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331480"/>
            <a:ext cx="1422000" cy="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1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810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663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30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6788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302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40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es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245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30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621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823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5811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371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1518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8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750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878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26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905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95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228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66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847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711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577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0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057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ntity Name Placeholder"/>
          <p:cNvSpPr>
            <a:spLocks noGrp="1"/>
          </p:cNvSpPr>
          <p:nvPr>
            <p:ph type="ftr" sz="quarter" idx="3"/>
          </p:nvPr>
        </p:nvSpPr>
        <p:spPr>
          <a:xfrm>
            <a:off x="5765041" y="6449387"/>
            <a:ext cx="2895600" cy="28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algn="r"/>
            <a:r>
              <a:rPr lang="de-DE"/>
              <a:t>Hogan Lovells</a:t>
            </a:r>
          </a:p>
        </p:txBody>
      </p:sp>
      <p:sp>
        <p:nvSpPr>
          <p:cNvPr id="12" name="Slide Number"/>
          <p:cNvSpPr>
            <a:spLocks noGrp="1"/>
          </p:cNvSpPr>
          <p:nvPr>
            <p:ph type="sldNum" sz="quarter" idx="4"/>
          </p:nvPr>
        </p:nvSpPr>
        <p:spPr>
          <a:xfrm>
            <a:off x="8676542" y="6482519"/>
            <a:ext cx="305532" cy="215444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>
            <a:lvl1pPr algn="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|  </a:t>
            </a:r>
            <a:fld id="{6967D197-2218-4700-B211-63EF06F51A7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Line under Title"/>
          <p:cNvCxnSpPr/>
          <p:nvPr userDrawn="1"/>
        </p:nvCxnSpPr>
        <p:spPr>
          <a:xfrm flipH="1">
            <a:off x="288000" y="980303"/>
            <a:ext cx="8568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"/>
          <p:cNvSpPr>
            <a:spLocks noGrp="1"/>
          </p:cNvSpPr>
          <p:nvPr>
            <p:ph sz="quarter" idx="12"/>
          </p:nvPr>
        </p:nvSpPr>
        <p:spPr>
          <a:xfrm>
            <a:off x="288000" y="1200000"/>
            <a:ext cx="8568000" cy="52504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82290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559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369" r="76" b="325"/>
          <a:stretch/>
        </p:blipFill>
        <p:spPr>
          <a:xfrm>
            <a:off x="-42422" y="-735291"/>
            <a:ext cx="9253538" cy="760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03" y="493200"/>
            <a:ext cx="1081388" cy="8246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674834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1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60"/>
            <a:ext cx="4184204" cy="2299453"/>
          </a:xfrm>
        </p:spPr>
        <p:txBody>
          <a:bodyPr anchor="ctr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72567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1576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898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679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1012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5923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3" y="6363946"/>
            <a:ext cx="58954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974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82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0878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1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1261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6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613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934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327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925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1043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197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975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3511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0364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051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4445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2626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9225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9364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9153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855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9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375455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6"/>
          <a:stretch/>
        </p:blipFill>
        <p:spPr>
          <a:xfrm>
            <a:off x="4355976" y="-303865"/>
            <a:ext cx="4788024" cy="74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63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vertising &amp; mark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33061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9409"/>
          <a:stretch>
            <a:fillRect/>
          </a:stretch>
        </p:blipFill>
        <p:spPr>
          <a:xfrm>
            <a:off x="4293493" y="0"/>
            <a:ext cx="4850507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2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19" Type="http://schemas.openxmlformats.org/officeDocument/2006/relationships/image" Target="../media/image34.jpeg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19" Type="http://schemas.openxmlformats.org/officeDocument/2006/relationships/image" Target="../media/image38.jpeg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41.pn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78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9" Type="http://schemas.openxmlformats.org/officeDocument/2006/relationships/image" Target="../media/image46.png"/><Relationship Id="rId21" Type="http://schemas.openxmlformats.org/officeDocument/2006/relationships/slideLayout" Target="../slideLayouts/slideLayout199.xml"/><Relationship Id="rId34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33" Type="http://schemas.openxmlformats.org/officeDocument/2006/relationships/slideLayout" Target="../slideLayouts/slideLayout211.xml"/><Relationship Id="rId38" Type="http://schemas.openxmlformats.org/officeDocument/2006/relationships/theme" Target="../theme/theme16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32" Type="http://schemas.openxmlformats.org/officeDocument/2006/relationships/slideLayout" Target="../slideLayouts/slideLayout210.xml"/><Relationship Id="rId37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slideLayout" Target="../slideLayouts/slideLayout206.xml"/><Relationship Id="rId36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31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slideLayout" Target="../slideLayouts/slideLayout205.xml"/><Relationship Id="rId30" Type="http://schemas.openxmlformats.org/officeDocument/2006/relationships/slideLayout" Target="../slideLayouts/slideLayout208.xml"/><Relationship Id="rId35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image" Target="../media/image54.tiff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3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52.xml"/><Relationship Id="rId19" Type="http://schemas.openxmlformats.org/officeDocument/2006/relationships/image" Target="../media/image55.png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5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60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62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slideLayout" Target="../slideLayouts/slideLayout276.xml"/><Relationship Id="rId1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17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65.xml"/><Relationship Id="rId16" Type="http://schemas.openxmlformats.org/officeDocument/2006/relationships/slideLayout" Target="../slideLayouts/slideLayout27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73.xml"/><Relationship Id="rId19" Type="http://schemas.openxmlformats.org/officeDocument/2006/relationships/theme" Target="../theme/theme25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7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" y="6363946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7" r:id="rId2"/>
    <p:sldLayoutId id="2147483894" r:id="rId3"/>
    <p:sldLayoutId id="2147483893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4" r:id="rId10"/>
    <p:sldLayoutId id="2147483712" r:id="rId11"/>
    <p:sldLayoutId id="2147483900" r:id="rId12"/>
    <p:sldLayoutId id="2147483901" r:id="rId13"/>
    <p:sldLayoutId id="2147483902" r:id="rId14"/>
    <p:sldLayoutId id="2147483903" r:id="rId15"/>
    <p:sldLayoutId id="21474837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 baseline="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B44C0-FF5A-4AD9-B41B-E8824FE3E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8" y="897497"/>
            <a:ext cx="8373979" cy="7442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9B95B-2942-4D6B-A7E0-1E3FAA51F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948" y="2181726"/>
            <a:ext cx="8373979" cy="39952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0E971-E301-41E5-84B9-9E747513C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9872" y="6392169"/>
            <a:ext cx="4581257" cy="2758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 b="0">
                <a:solidFill>
                  <a:schemeClr val="tx2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14B6C-1F54-4792-A282-7D74E79EB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2199" y="6393600"/>
            <a:ext cx="283796" cy="279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75" b="1">
                <a:solidFill>
                  <a:schemeClr val="tx2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82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73" r:id="rId7"/>
    <p:sldLayoutId id="2147483874" r:id="rId8"/>
    <p:sldLayoutId id="2147483848" r:id="rId9"/>
    <p:sldLayoutId id="2147483849" r:id="rId10"/>
  </p:sldLayoutIdLs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25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75"/>
        </a:lnSpc>
        <a:spcBef>
          <a:spcPts val="0"/>
        </a:spcBef>
        <a:spcAft>
          <a:spcPts val="450"/>
        </a:spcAft>
        <a:buFont typeface="Arial" panose="020B0604020202020204" pitchFamily="34" charset="0"/>
        <a:buNone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Arial" panose="020B0604020202020204" pitchFamily="34" charset="0"/>
        <a:buNone/>
        <a:defRPr sz="135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Symbol" panose="05050102010706020507" pitchFamily="18" charset="2"/>
        <a:buNone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5000" indent="-13500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Symbol" panose="05050102010706020507" pitchFamily="18" charset="2"/>
        <a:buChar char="-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0000" indent="-13500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Symbol" panose="05050102010706020507" pitchFamily="18" charset="2"/>
        <a:buChar char="-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9C613-73C2-6B45-A903-5463DEB14C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CCA834-663B-43CB-BC80-A9BB19E65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3002" y="63994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ED43767-B54B-415A-807D-A183216F91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3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4464E-8535-2845-B68A-44AD0CDC59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850D70-1260-48A3-82BE-FA8BCEA0EE3C}"/>
              </a:ext>
            </a:extLst>
          </p:cNvPr>
          <p:cNvSpPr/>
          <p:nvPr userDrawn="1"/>
        </p:nvSpPr>
        <p:spPr>
          <a:xfrm>
            <a:off x="340821" y="6389500"/>
            <a:ext cx="65919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/>
              <a:t>CIPD Leaders in Learning : Learning Cultures – 27 July 2020</a:t>
            </a:r>
          </a:p>
          <a:p>
            <a:r>
              <a:rPr lang="en-GB" sz="1000"/>
              <a:t>Lucia Capobianco, Senior L&amp;D Officer</a:t>
            </a:r>
          </a:p>
        </p:txBody>
      </p:sp>
    </p:spTree>
    <p:extLst>
      <p:ext uri="{BB962C8B-B14F-4D97-AF65-F5344CB8AC3E}">
        <p14:creationId xmlns:p14="http://schemas.microsoft.com/office/powerpoint/2010/main" val="396179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6381533"/>
            <a:ext cx="792956" cy="2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1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797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B6AA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7254000" y="4338000"/>
            <a:ext cx="1890000" cy="2520000"/>
          </a:xfrm>
          <a:prstGeom prst="rect">
            <a:avLst/>
          </a:prstGeom>
          <a:blipFill dpi="0" rotWithShape="1">
            <a:blip r:embed="rId18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9" y="6381534"/>
            <a:ext cx="594717" cy="2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2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00797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8B6AA2"/>
        </a:buClr>
        <a:buFont typeface="Arial" panose="020B0604020202020204" pitchFamily="34" charset="0"/>
        <a:buChar char="•"/>
        <a:defRPr sz="21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360000" y="6270171"/>
            <a:ext cx="84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0000" y="348343"/>
            <a:ext cx="84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655761" y="6378395"/>
            <a:ext cx="126638" cy="9233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fld id="{F9EEDEC3-62C2-4363-BB26-E6EA1895165E}" type="slidenum">
              <a:rPr lang="en-GB" sz="600" b="1" i="0" smtClean="0">
                <a:solidFill>
                  <a:schemeClr val="tx1"/>
                </a:solidFill>
                <a:latin typeface="+mn-lt"/>
                <a:cs typeface="Tahoma"/>
              </a:rPr>
              <a:pPr/>
              <a:t>‹#›</a:t>
            </a:fld>
            <a:endParaRPr lang="en-GB" sz="600" b="1" i="0">
              <a:solidFill>
                <a:schemeClr val="tx1"/>
              </a:solidFill>
              <a:latin typeface="+mn-lt"/>
              <a:cs typeface="Tahoma"/>
            </a:endParaRPr>
          </a:p>
        </p:txBody>
      </p:sp>
      <p:sp>
        <p:nvSpPr>
          <p:cNvPr id="11" name="Text Placeholder 13"/>
          <p:cNvSpPr>
            <a:spLocks noGrp="1"/>
          </p:cNvSpPr>
          <p:nvPr>
            <p:ph type="body" idx="1"/>
          </p:nvPr>
        </p:nvSpPr>
        <p:spPr>
          <a:xfrm>
            <a:off x="360000" y="1492800"/>
            <a:ext cx="8424000" cy="457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B500E-E8C0-40B7-A297-62212558B8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001" y="449647"/>
            <a:ext cx="1331999" cy="3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8" r:id="rId2"/>
    <p:sldLayoutId id="2147483909" r:id="rId3"/>
    <p:sldLayoutId id="2147483910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i="0" kern="1200" baseline="0">
          <a:solidFill>
            <a:srgbClr val="715AA3"/>
          </a:solidFill>
          <a:latin typeface="Tahoma"/>
          <a:ea typeface="+mj-ea"/>
          <a:cs typeface="Tahoma"/>
        </a:defRPr>
      </a:lvl1pPr>
    </p:titleStyle>
    <p:bodyStyle>
      <a:lvl1pPr marL="0" marR="0" indent="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1pPr>
      <a:lvl2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2pPr>
      <a:lvl3pPr marL="18097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3pPr>
      <a:lvl4pPr marL="355600" indent="-17462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4pPr>
      <a:lvl5pPr marL="53657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5pPr>
      <a:lvl6pPr marL="719138" indent="-182563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6pPr>
      <a:lvl7pPr marL="900113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7pPr>
      <a:lvl8pPr marL="1074738" indent="-17462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8pPr>
      <a:lvl9pPr marL="1255713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1E16FE-C091-1741-8C50-1B45B507E7D5}"/>
              </a:ext>
            </a:extLst>
          </p:cNvPr>
          <p:cNvSpPr txBox="1">
            <a:spLocks/>
          </p:cNvSpPr>
          <p:nvPr userDrawn="1"/>
        </p:nvSpPr>
        <p:spPr>
          <a:xfrm>
            <a:off x="8504995" y="6478809"/>
            <a:ext cx="351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C3BBC56-5B77-964C-A5B4-F225189E1B1A}" type="slidenum">
              <a:rPr lang="en-US" sz="600" i="0" smtClean="0">
                <a:solidFill>
                  <a:schemeClr val="tx1"/>
                </a:solidFill>
              </a:rPr>
              <a:pPr algn="r"/>
              <a:t>‹#›</a:t>
            </a:fld>
            <a:endParaRPr lang="en-US" sz="600" i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C7EDFF-6FB0-1D4F-87C5-30AE28DCF569}"/>
              </a:ext>
            </a:extLst>
          </p:cNvPr>
          <p:cNvGrpSpPr/>
          <p:nvPr userDrawn="1"/>
        </p:nvGrpSpPr>
        <p:grpSpPr>
          <a:xfrm flipV="1">
            <a:off x="349777" y="6175404"/>
            <a:ext cx="8416844" cy="60959"/>
            <a:chOff x="804397" y="4076986"/>
            <a:chExt cx="7363326" cy="457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E71E0B-2C37-F94D-9ECB-10C1909E3C26}"/>
                </a:ext>
              </a:extLst>
            </p:cNvPr>
            <p:cNvSpPr/>
            <p:nvPr userDrawn="1"/>
          </p:nvSpPr>
          <p:spPr>
            <a:xfrm>
              <a:off x="804397" y="4076986"/>
              <a:ext cx="2454442" cy="45719"/>
            </a:xfrm>
            <a:prstGeom prst="rect">
              <a:avLst/>
            </a:prstGeom>
            <a:solidFill>
              <a:srgbClr val="177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9CE7E9-36D9-1C46-81BD-4F25A96120CD}"/>
                </a:ext>
              </a:extLst>
            </p:cNvPr>
            <p:cNvSpPr/>
            <p:nvPr userDrawn="1"/>
          </p:nvSpPr>
          <p:spPr>
            <a:xfrm>
              <a:off x="3258839" y="4076986"/>
              <a:ext cx="2454442" cy="45719"/>
            </a:xfrm>
            <a:prstGeom prst="rect">
              <a:avLst/>
            </a:prstGeom>
            <a:solidFill>
              <a:srgbClr val="6743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727163-1A5A-4745-BA06-65AEBC8F6FA3}"/>
                </a:ext>
              </a:extLst>
            </p:cNvPr>
            <p:cNvSpPr/>
            <p:nvPr userDrawn="1"/>
          </p:nvSpPr>
          <p:spPr>
            <a:xfrm>
              <a:off x="5713281" y="4076986"/>
              <a:ext cx="2454442" cy="45719"/>
            </a:xfrm>
            <a:prstGeom prst="rect">
              <a:avLst/>
            </a:prstGeom>
            <a:solidFill>
              <a:srgbClr val="048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</p:grp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25090EEA-E793-094D-9A6E-B14DA1695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3CE42-EDDA-FB42-B999-D6C9DFC448A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868" y="170609"/>
            <a:ext cx="1106645" cy="37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4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3947" r:id="rId24"/>
    <p:sldLayoutId id="2147483948" r:id="rId25"/>
    <p:sldLayoutId id="2147483949" r:id="rId26"/>
    <p:sldLayoutId id="2147483950" r:id="rId27"/>
    <p:sldLayoutId id="2147483951" r:id="rId28"/>
    <p:sldLayoutId id="2147483952" r:id="rId29"/>
    <p:sldLayoutId id="2147483953" r:id="rId30"/>
    <p:sldLayoutId id="2147483954" r:id="rId31"/>
    <p:sldLayoutId id="2147483955" r:id="rId32"/>
    <p:sldLayoutId id="2147483956" r:id="rId33"/>
    <p:sldLayoutId id="2147483957" r:id="rId34"/>
    <p:sldLayoutId id="2147483958" r:id="rId35"/>
    <p:sldLayoutId id="2147483959" r:id="rId36"/>
    <p:sldLayoutId id="2147483960" r:id="rId3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120"/>
        </a:lnSpc>
        <a:spcBef>
          <a:spcPct val="0"/>
        </a:spcBef>
        <a:buNone/>
        <a:defRPr sz="26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ts val="168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bg2"/>
          </a:solidFill>
          <a:latin typeface="+mj-lt"/>
          <a:ea typeface="+mn-ea"/>
          <a:cs typeface="+mn-cs"/>
        </a:defRPr>
      </a:lvl1pPr>
      <a:lvl2pPr marL="0" indent="0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j-lt"/>
          <a:ea typeface="+mn-ea"/>
          <a:cs typeface="+mn-cs"/>
        </a:defRPr>
      </a:lvl2pPr>
      <a:lvl3pPr marL="179996" indent="-179996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j-lt"/>
          <a:ea typeface="+mn-ea"/>
          <a:cs typeface="+mn-cs"/>
        </a:defRPr>
      </a:lvl3pPr>
      <a:lvl4pPr marL="179996" indent="-179996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j-lt"/>
          <a:ea typeface="+mn-ea"/>
          <a:cs typeface="+mn-cs"/>
        </a:defRPr>
      </a:lvl4pPr>
      <a:lvl5pPr marL="179996" indent="-179996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j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>
          <p15:clr>
            <a:srgbClr val="F26B43"/>
          </p15:clr>
        </p15:guide>
        <p15:guide id="2" pos="216">
          <p15:clr>
            <a:srgbClr val="F26B43"/>
          </p15:clr>
        </p15:guide>
        <p15:guide id="3" orient="horz" pos="828">
          <p15:clr>
            <a:srgbClr val="F26B43"/>
          </p15:clr>
        </p15:guide>
        <p15:guide id="4" orient="horz" pos="2916">
          <p15:clr>
            <a:srgbClr val="F26B43"/>
          </p15:clr>
        </p15:guide>
        <p15:guide id="5" pos="5520">
          <p15:clr>
            <a:srgbClr val="F26B43"/>
          </p15:clr>
        </p15:guide>
        <p15:guide id="6" pos="288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2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G:\Shared Folder\LOGO (Cruse)\NEW LOGO Aug 2012\Cruse_logos_2012\General use\CMYK\Cruse_logo_CMYK_300dpi.t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32658"/>
            <a:ext cx="2448312" cy="9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95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</p:sldLayoutIdLst>
  <p:hf hdr="0" dt="0"/>
  <p:txStyles>
    <p:titleStyle>
      <a:lvl1pPr algn="ctr" defTabSz="685800" rtl="0" eaLnBrk="1" latinLnBrk="0" hangingPunct="1">
        <a:spcBef>
          <a:spcPct val="0"/>
        </a:spcBef>
        <a:buNone/>
        <a:defRPr sz="3300" b="1" kern="1200">
          <a:solidFill>
            <a:schemeClr val="accent4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D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5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5" y="6363947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4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DA1D52"/>
        </a:buClr>
        <a:buFont typeface="Arial" panose="020B0604020202020204" pitchFamily="34" charset="0"/>
        <a:buChar char="•"/>
        <a:defRPr sz="1875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5"/>
            <a:ext cx="1798476" cy="1798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2" y="5706082"/>
            <a:ext cx="1665663" cy="16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6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DA1D52"/>
        </a:buClr>
        <a:buFont typeface="Arial" panose="020B0604020202020204" pitchFamily="34" charset="0"/>
        <a:buChar char="•"/>
        <a:defRPr sz="1875" kern="1200" baseline="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D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" y="6363946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0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F3B269-B40F-40AF-BE85-02BDE1CA2E97}"/>
              </a:ext>
            </a:extLst>
          </p:cNvPr>
          <p:cNvSpPr/>
          <p:nvPr/>
        </p:nvSpPr>
        <p:spPr>
          <a:xfrm>
            <a:off x="0" y="1770063"/>
            <a:ext cx="9144000" cy="4800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A49CC1-8D87-4897-80C6-F9C14FECF468}"/>
              </a:ext>
            </a:extLst>
          </p:cNvPr>
          <p:cNvSpPr/>
          <p:nvPr/>
        </p:nvSpPr>
        <p:spPr>
          <a:xfrm>
            <a:off x="0" y="6518276"/>
            <a:ext cx="2281238" cy="415925"/>
          </a:xfrm>
          <a:prstGeom prst="rect">
            <a:avLst/>
          </a:prstGeom>
          <a:gradFill>
            <a:gsLst>
              <a:gs pos="0">
                <a:srgbClr val="BF1E43"/>
              </a:gs>
              <a:gs pos="100000">
                <a:srgbClr val="E62D5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46A878-C52B-4086-8607-2889406A8C23}"/>
              </a:ext>
            </a:extLst>
          </p:cNvPr>
          <p:cNvSpPr/>
          <p:nvPr/>
        </p:nvSpPr>
        <p:spPr>
          <a:xfrm>
            <a:off x="2275285" y="6518276"/>
            <a:ext cx="2281238" cy="415925"/>
          </a:xfrm>
          <a:prstGeom prst="rect">
            <a:avLst/>
          </a:prstGeom>
          <a:gradFill>
            <a:gsLst>
              <a:gs pos="0">
                <a:srgbClr val="4575BA"/>
              </a:gs>
              <a:gs pos="100000">
                <a:srgbClr val="53C2E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86F0B4-43B3-4BFE-AADF-6EB1248B76CB}"/>
              </a:ext>
            </a:extLst>
          </p:cNvPr>
          <p:cNvSpPr/>
          <p:nvPr/>
        </p:nvSpPr>
        <p:spPr>
          <a:xfrm>
            <a:off x="4556522" y="6543676"/>
            <a:ext cx="2290763" cy="415925"/>
          </a:xfrm>
          <a:prstGeom prst="rect">
            <a:avLst/>
          </a:prstGeom>
          <a:gradFill>
            <a:gsLst>
              <a:gs pos="0">
                <a:srgbClr val="5C8B3D"/>
              </a:gs>
              <a:gs pos="100000">
                <a:srgbClr val="A2CC3A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6130E0-F15A-4A6D-83D9-469B300F0AE6}"/>
              </a:ext>
            </a:extLst>
          </p:cNvPr>
          <p:cNvSpPr/>
          <p:nvPr/>
        </p:nvSpPr>
        <p:spPr>
          <a:xfrm>
            <a:off x="6847285" y="6543676"/>
            <a:ext cx="2296715" cy="415925"/>
          </a:xfrm>
          <a:prstGeom prst="rect">
            <a:avLst/>
          </a:prstGeom>
          <a:gradFill>
            <a:gsLst>
              <a:gs pos="0">
                <a:srgbClr val="F47B20"/>
              </a:gs>
              <a:gs pos="100000">
                <a:srgbClr val="FEC40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31" name="Group 1">
            <a:extLst>
              <a:ext uri="{FF2B5EF4-FFF2-40B4-BE49-F238E27FC236}">
                <a16:creationId xmlns:a16="http://schemas.microsoft.com/office/drawing/2014/main" id="{AD30B810-D471-4C61-8082-F4CEDC8C19EF}"/>
              </a:ext>
            </a:extLst>
          </p:cNvPr>
          <p:cNvGrpSpPr>
            <a:grpSpLocks/>
          </p:cNvGrpSpPr>
          <p:nvPr/>
        </p:nvGrpSpPr>
        <p:grpSpPr bwMode="auto">
          <a:xfrm>
            <a:off x="0" y="1741488"/>
            <a:ext cx="9144000" cy="2787650"/>
            <a:chOff x="-1" y="2296131"/>
            <a:chExt cx="12192001" cy="2787330"/>
          </a:xfrm>
        </p:grpSpPr>
        <p:pic>
          <p:nvPicPr>
            <p:cNvPr id="1032" name="Picture 4">
              <a:extLst>
                <a:ext uri="{FF2B5EF4-FFF2-40B4-BE49-F238E27FC236}">
                  <a16:creationId xmlns:a16="http://schemas.microsoft.com/office/drawing/2014/main" id="{CFE567BB-A812-4BB7-803D-7588B493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974" y="2296132"/>
              <a:ext cx="3956026" cy="2787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5">
              <a:extLst>
                <a:ext uri="{FF2B5EF4-FFF2-40B4-BE49-F238E27FC236}">
                  <a16:creationId xmlns:a16="http://schemas.microsoft.com/office/drawing/2014/main" id="{C87B4FC9-277C-4031-AF9E-D185DCE36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296131"/>
              <a:ext cx="4196654" cy="2787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6">
              <a:extLst>
                <a:ext uri="{FF2B5EF4-FFF2-40B4-BE49-F238E27FC236}">
                  <a16:creationId xmlns:a16="http://schemas.microsoft.com/office/drawing/2014/main" id="{1B8B162B-1106-4A36-84A2-2597A50FD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837" y="2296132"/>
              <a:ext cx="4175442" cy="2787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02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0DB59-1AEB-4B0A-BD29-592A5E699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C1F6A3-49F5-4431-BA7E-D8D4434A2E2B}" type="datetimeFigureOut">
              <a:rPr lang="en-GB"/>
              <a:pPr>
                <a:defRPr/>
              </a:pPr>
              <a:t>01/03/2021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4662EB-EDE0-4F16-BB32-DADB784B1681}"/>
              </a:ext>
            </a:extLst>
          </p:cNvPr>
          <p:cNvSpPr/>
          <p:nvPr/>
        </p:nvSpPr>
        <p:spPr>
          <a:xfrm>
            <a:off x="0" y="0"/>
            <a:ext cx="3302794" cy="6858000"/>
          </a:xfrm>
          <a:prstGeom prst="rect">
            <a:avLst/>
          </a:prstGeom>
          <a:gradFill>
            <a:gsLst>
              <a:gs pos="0">
                <a:srgbClr val="F47B20"/>
              </a:gs>
              <a:gs pos="100000">
                <a:srgbClr val="FEC40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80800" rIns="270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3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9E3F6E-89DE-40E9-A7DE-476259CA4124}"/>
              </a:ext>
            </a:extLst>
          </p:cNvPr>
          <p:cNvSpPr/>
          <p:nvPr/>
        </p:nvSpPr>
        <p:spPr>
          <a:xfrm>
            <a:off x="0" y="6442076"/>
            <a:ext cx="2281238" cy="415925"/>
          </a:xfrm>
          <a:prstGeom prst="rect">
            <a:avLst/>
          </a:prstGeom>
          <a:gradFill>
            <a:gsLst>
              <a:gs pos="0">
                <a:srgbClr val="BF1E43"/>
              </a:gs>
              <a:gs pos="100000">
                <a:srgbClr val="E62D5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2947AA-BA8B-4C3C-9062-8CA5F40B7DEF}"/>
              </a:ext>
            </a:extLst>
          </p:cNvPr>
          <p:cNvSpPr/>
          <p:nvPr/>
        </p:nvSpPr>
        <p:spPr>
          <a:xfrm>
            <a:off x="2275285" y="6442076"/>
            <a:ext cx="2281238" cy="415925"/>
          </a:xfrm>
          <a:prstGeom prst="rect">
            <a:avLst/>
          </a:prstGeom>
          <a:gradFill>
            <a:gsLst>
              <a:gs pos="0">
                <a:srgbClr val="4575BA"/>
              </a:gs>
              <a:gs pos="100000">
                <a:srgbClr val="53C2E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1B8DB1-F8C8-49B3-8B03-5BF4AEFF5339}"/>
              </a:ext>
            </a:extLst>
          </p:cNvPr>
          <p:cNvSpPr/>
          <p:nvPr/>
        </p:nvSpPr>
        <p:spPr>
          <a:xfrm>
            <a:off x="4556522" y="6442076"/>
            <a:ext cx="2290763" cy="415925"/>
          </a:xfrm>
          <a:prstGeom prst="rect">
            <a:avLst/>
          </a:prstGeom>
          <a:gradFill>
            <a:gsLst>
              <a:gs pos="0">
                <a:srgbClr val="5C8B3D"/>
              </a:gs>
              <a:gs pos="100000">
                <a:srgbClr val="A2CC3A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8E6D68-AAF8-4EAA-9FED-4352B69126DC}"/>
              </a:ext>
            </a:extLst>
          </p:cNvPr>
          <p:cNvSpPr/>
          <p:nvPr/>
        </p:nvSpPr>
        <p:spPr>
          <a:xfrm>
            <a:off x="6831806" y="6442076"/>
            <a:ext cx="2312194" cy="415925"/>
          </a:xfrm>
          <a:prstGeom prst="rect">
            <a:avLst/>
          </a:prstGeom>
          <a:gradFill>
            <a:gsLst>
              <a:gs pos="0">
                <a:srgbClr val="F47B20"/>
              </a:gs>
              <a:gs pos="100000">
                <a:srgbClr val="FEC40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04" name="Picture 2">
            <a:extLst>
              <a:ext uri="{FF2B5EF4-FFF2-40B4-BE49-F238E27FC236}">
                <a16:creationId xmlns:a16="http://schemas.microsoft.com/office/drawing/2014/main" id="{5E46CB12-F90E-4A46-B35A-98E32C2A2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04" y="5360989"/>
            <a:ext cx="159186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35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FD168-4B18-45EA-AA05-48FA12B0D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BFC1EE-EF7B-4AA0-A202-31DB408906AA}" type="datetimeFigureOut">
              <a:rPr lang="en-GB"/>
              <a:pPr>
                <a:defRPr/>
              </a:pPr>
              <a:t>01/03/2021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0BC44-E7E2-4AE1-8DA0-9E6F08DB8650}"/>
              </a:ext>
            </a:extLst>
          </p:cNvPr>
          <p:cNvSpPr/>
          <p:nvPr/>
        </p:nvSpPr>
        <p:spPr>
          <a:xfrm>
            <a:off x="0" y="0"/>
            <a:ext cx="3302794" cy="6858000"/>
          </a:xfrm>
          <a:prstGeom prst="rect">
            <a:avLst/>
          </a:prstGeom>
          <a:gradFill>
            <a:gsLst>
              <a:gs pos="0">
                <a:srgbClr val="5C8B3D"/>
              </a:gs>
              <a:gs pos="100000">
                <a:srgbClr val="A2CC3A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80800" rIns="270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5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E92732-142A-4C6D-8A36-8414D24974F2}"/>
              </a:ext>
            </a:extLst>
          </p:cNvPr>
          <p:cNvSpPr/>
          <p:nvPr/>
        </p:nvSpPr>
        <p:spPr>
          <a:xfrm>
            <a:off x="0" y="6442076"/>
            <a:ext cx="2281238" cy="415925"/>
          </a:xfrm>
          <a:prstGeom prst="rect">
            <a:avLst/>
          </a:prstGeom>
          <a:gradFill>
            <a:gsLst>
              <a:gs pos="0">
                <a:srgbClr val="BF1E43"/>
              </a:gs>
              <a:gs pos="100000">
                <a:srgbClr val="E62D5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6AE036-04A5-4FA8-9523-17D01BD1EBB9}"/>
              </a:ext>
            </a:extLst>
          </p:cNvPr>
          <p:cNvSpPr/>
          <p:nvPr/>
        </p:nvSpPr>
        <p:spPr>
          <a:xfrm>
            <a:off x="2275285" y="6442076"/>
            <a:ext cx="2281238" cy="415925"/>
          </a:xfrm>
          <a:prstGeom prst="rect">
            <a:avLst/>
          </a:prstGeom>
          <a:gradFill>
            <a:gsLst>
              <a:gs pos="0">
                <a:srgbClr val="4575BA"/>
              </a:gs>
              <a:gs pos="100000">
                <a:srgbClr val="53C2E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98615-103D-47F9-8039-5CD819FC72C7}"/>
              </a:ext>
            </a:extLst>
          </p:cNvPr>
          <p:cNvSpPr/>
          <p:nvPr/>
        </p:nvSpPr>
        <p:spPr>
          <a:xfrm>
            <a:off x="4556522" y="6442076"/>
            <a:ext cx="2290763" cy="415925"/>
          </a:xfrm>
          <a:prstGeom prst="rect">
            <a:avLst/>
          </a:prstGeom>
          <a:gradFill>
            <a:gsLst>
              <a:gs pos="0">
                <a:srgbClr val="5C8B3D"/>
              </a:gs>
              <a:gs pos="100000">
                <a:srgbClr val="A2CC3A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9FAF4B-8034-400F-9068-CCEBEA24BE98}"/>
              </a:ext>
            </a:extLst>
          </p:cNvPr>
          <p:cNvSpPr/>
          <p:nvPr/>
        </p:nvSpPr>
        <p:spPr>
          <a:xfrm>
            <a:off x="6831806" y="6442076"/>
            <a:ext cx="2312194" cy="415925"/>
          </a:xfrm>
          <a:prstGeom prst="rect">
            <a:avLst/>
          </a:prstGeom>
          <a:gradFill>
            <a:gsLst>
              <a:gs pos="0">
                <a:srgbClr val="F47B20"/>
              </a:gs>
              <a:gs pos="100000">
                <a:srgbClr val="FEC40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52" name="Picture 2">
            <a:extLst>
              <a:ext uri="{FF2B5EF4-FFF2-40B4-BE49-F238E27FC236}">
                <a16:creationId xmlns:a16="http://schemas.microsoft.com/office/drawing/2014/main" id="{49AB44DD-4A04-41D2-A94C-6AD5C56A5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04" y="5360989"/>
            <a:ext cx="159186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85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FD1FDAD-575D-488E-B3ED-B969439F2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04" y="5360989"/>
            <a:ext cx="159186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AF2B69-E7F3-4182-AFBE-82DB4FA1721D}"/>
              </a:ext>
            </a:extLst>
          </p:cNvPr>
          <p:cNvSpPr/>
          <p:nvPr/>
        </p:nvSpPr>
        <p:spPr>
          <a:xfrm>
            <a:off x="0" y="1"/>
            <a:ext cx="3302794" cy="6442075"/>
          </a:xfrm>
          <a:prstGeom prst="rect">
            <a:avLst/>
          </a:prstGeom>
          <a:gradFill>
            <a:gsLst>
              <a:gs pos="0">
                <a:srgbClr val="E62D55"/>
              </a:gs>
              <a:gs pos="100000">
                <a:srgbClr val="BF1E4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80800" rIns="270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5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FA4E07-4D45-4673-AD33-B823190BC33D}"/>
              </a:ext>
            </a:extLst>
          </p:cNvPr>
          <p:cNvSpPr/>
          <p:nvPr/>
        </p:nvSpPr>
        <p:spPr>
          <a:xfrm>
            <a:off x="0" y="6442076"/>
            <a:ext cx="2281238" cy="415925"/>
          </a:xfrm>
          <a:prstGeom prst="rect">
            <a:avLst/>
          </a:prstGeom>
          <a:gradFill>
            <a:gsLst>
              <a:gs pos="0">
                <a:srgbClr val="BF1E43"/>
              </a:gs>
              <a:gs pos="100000">
                <a:srgbClr val="E62D5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D82BCF-433D-4F77-BCD1-622268E351FF}"/>
              </a:ext>
            </a:extLst>
          </p:cNvPr>
          <p:cNvSpPr/>
          <p:nvPr/>
        </p:nvSpPr>
        <p:spPr>
          <a:xfrm>
            <a:off x="2275285" y="6442076"/>
            <a:ext cx="2281238" cy="415925"/>
          </a:xfrm>
          <a:prstGeom prst="rect">
            <a:avLst/>
          </a:prstGeom>
          <a:gradFill>
            <a:gsLst>
              <a:gs pos="0">
                <a:srgbClr val="4575BA"/>
              </a:gs>
              <a:gs pos="100000">
                <a:srgbClr val="53C2E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A7CBE3-F7B8-47B0-B0E0-10B7175E7BC1}"/>
              </a:ext>
            </a:extLst>
          </p:cNvPr>
          <p:cNvSpPr/>
          <p:nvPr/>
        </p:nvSpPr>
        <p:spPr>
          <a:xfrm>
            <a:off x="4556522" y="6442076"/>
            <a:ext cx="2290763" cy="415925"/>
          </a:xfrm>
          <a:prstGeom prst="rect">
            <a:avLst/>
          </a:prstGeom>
          <a:gradFill>
            <a:gsLst>
              <a:gs pos="0">
                <a:srgbClr val="5C8B3D"/>
              </a:gs>
              <a:gs pos="100000">
                <a:srgbClr val="A2CC3A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E528A1-86E5-408C-A252-57E4538A9C1D}"/>
              </a:ext>
            </a:extLst>
          </p:cNvPr>
          <p:cNvSpPr/>
          <p:nvPr/>
        </p:nvSpPr>
        <p:spPr>
          <a:xfrm>
            <a:off x="6847285" y="6442076"/>
            <a:ext cx="2296715" cy="415925"/>
          </a:xfrm>
          <a:prstGeom prst="rect">
            <a:avLst/>
          </a:prstGeom>
          <a:gradFill>
            <a:gsLst>
              <a:gs pos="0">
                <a:srgbClr val="F47B20"/>
              </a:gs>
              <a:gs pos="100000">
                <a:srgbClr val="FEC40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78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44BDE-CC32-4A79-AF76-1BEE31F76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7AD1C9-080E-4B4C-AADE-53ACE4B5D32D}" type="datetimeFigureOut">
              <a:rPr lang="en-GB"/>
              <a:pPr>
                <a:defRPr/>
              </a:pPr>
              <a:t>01/03/2021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6ACCCA-6089-4FD4-9804-5CF0AF5E16FD}"/>
              </a:ext>
            </a:extLst>
          </p:cNvPr>
          <p:cNvSpPr/>
          <p:nvPr/>
        </p:nvSpPr>
        <p:spPr>
          <a:xfrm>
            <a:off x="0" y="0"/>
            <a:ext cx="3302794" cy="6858000"/>
          </a:xfrm>
          <a:prstGeom prst="rect">
            <a:avLst/>
          </a:prstGeom>
          <a:gradFill>
            <a:gsLst>
              <a:gs pos="0">
                <a:srgbClr val="53C2EF"/>
              </a:gs>
              <a:gs pos="100000">
                <a:srgbClr val="4575B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80800" rIns="270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5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6DE62D-D776-49EC-8BA9-9EE11F24FFEF}"/>
              </a:ext>
            </a:extLst>
          </p:cNvPr>
          <p:cNvSpPr/>
          <p:nvPr/>
        </p:nvSpPr>
        <p:spPr>
          <a:xfrm>
            <a:off x="0" y="6442076"/>
            <a:ext cx="2281238" cy="415925"/>
          </a:xfrm>
          <a:prstGeom prst="rect">
            <a:avLst/>
          </a:prstGeom>
          <a:gradFill>
            <a:gsLst>
              <a:gs pos="0">
                <a:srgbClr val="BF1E43"/>
              </a:gs>
              <a:gs pos="100000">
                <a:srgbClr val="E62D5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2774B9-09EB-4BE0-82A0-CBC083B6520F}"/>
              </a:ext>
            </a:extLst>
          </p:cNvPr>
          <p:cNvSpPr/>
          <p:nvPr/>
        </p:nvSpPr>
        <p:spPr>
          <a:xfrm>
            <a:off x="2275285" y="6442076"/>
            <a:ext cx="2281238" cy="415925"/>
          </a:xfrm>
          <a:prstGeom prst="rect">
            <a:avLst/>
          </a:prstGeom>
          <a:gradFill>
            <a:gsLst>
              <a:gs pos="0">
                <a:srgbClr val="4575BA"/>
              </a:gs>
              <a:gs pos="100000">
                <a:srgbClr val="53C2E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8DFAAD-E071-4B0A-8089-BAA1BAB4BC06}"/>
              </a:ext>
            </a:extLst>
          </p:cNvPr>
          <p:cNvSpPr/>
          <p:nvPr/>
        </p:nvSpPr>
        <p:spPr>
          <a:xfrm>
            <a:off x="4556522" y="6442076"/>
            <a:ext cx="2290763" cy="415925"/>
          </a:xfrm>
          <a:prstGeom prst="rect">
            <a:avLst/>
          </a:prstGeom>
          <a:gradFill>
            <a:gsLst>
              <a:gs pos="0">
                <a:srgbClr val="5C8B3D"/>
              </a:gs>
              <a:gs pos="100000">
                <a:srgbClr val="A2CC3A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AE7B8-C664-48A0-AB9E-192A8721F975}"/>
              </a:ext>
            </a:extLst>
          </p:cNvPr>
          <p:cNvSpPr/>
          <p:nvPr/>
        </p:nvSpPr>
        <p:spPr>
          <a:xfrm>
            <a:off x="6831806" y="6442076"/>
            <a:ext cx="2312194" cy="415925"/>
          </a:xfrm>
          <a:prstGeom prst="rect">
            <a:avLst/>
          </a:prstGeom>
          <a:gradFill>
            <a:gsLst>
              <a:gs pos="0">
                <a:srgbClr val="F47B20"/>
              </a:gs>
              <a:gs pos="100000">
                <a:srgbClr val="FEC40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8" name="Picture 2">
            <a:extLst>
              <a:ext uri="{FF2B5EF4-FFF2-40B4-BE49-F238E27FC236}">
                <a16:creationId xmlns:a16="http://schemas.microsoft.com/office/drawing/2014/main" id="{1970F571-CA3D-4617-ABD2-4F7E1200C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04" y="5360989"/>
            <a:ext cx="159186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67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10" y="4484012"/>
            <a:ext cx="1780491" cy="237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8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  <p:sldLayoutId id="2147484035" r:id="rId18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138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Clr>
          <a:srgbClr val="DA1D52"/>
        </a:buClr>
        <a:buFont typeface="Arial" panose="020B0604020202020204" pitchFamily="34" charset="0"/>
        <a:buChar char="•"/>
        <a:defRPr sz="1575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DA1D52"/>
        </a:buClr>
        <a:buFont typeface="Arial" panose="020B0604020202020204" pitchFamily="34" charset="0"/>
        <a:buChar char="•"/>
        <a:defRPr sz="1125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DA1D52"/>
        </a:buClr>
        <a:buFont typeface="Arial" panose="020B0604020202020204" pitchFamily="34" charset="0"/>
        <a:buChar char="•"/>
        <a:defRPr sz="1013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DA1D52"/>
        </a:buClr>
        <a:buFont typeface="Arial" panose="020B0604020202020204" pitchFamily="34" charset="0"/>
        <a:buChar char="•"/>
        <a:defRPr sz="1013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FA78DE-AB9F-411D-A094-F9B8E108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A0318-89A4-4163-B655-7E3CC7CEF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F2D9-4F7D-49C0-B3EF-DB6C3AE4E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C69DA-CDC0-4D81-95E6-5816A66C6889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202DB-61B3-454E-9B93-46089CB89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60049-1CBF-4E89-99D2-ED917A98F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EA955-317B-455F-964A-40273AC66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48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" y="6363946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76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D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0" y="5766299"/>
            <a:ext cx="1557597" cy="155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9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09" y="4484012"/>
            <a:ext cx="1780491" cy="237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DA1D52"/>
        </a:buClr>
        <a:buFont typeface="Arial" panose="020B0604020202020204" pitchFamily="34" charset="0"/>
        <a:buChar char="•"/>
        <a:defRPr sz="21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60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397" y="1963866"/>
            <a:ext cx="8373207" cy="233910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Bullet (level 1)</a:t>
            </a:r>
          </a:p>
          <a:p>
            <a:pPr lvl="3"/>
            <a:r>
              <a:rPr lang="en-US"/>
              <a:t>Bullet (level 2)</a:t>
            </a:r>
          </a:p>
          <a:p>
            <a:pPr lvl="4"/>
            <a:r>
              <a:rPr lang="en-US"/>
              <a:t>Bullet (level 3)</a:t>
            </a:r>
          </a:p>
          <a:p>
            <a:pPr lvl="5"/>
            <a:r>
              <a:rPr lang="en-US"/>
              <a:t>Bullet (level 4)</a:t>
            </a:r>
          </a:p>
          <a:p>
            <a:pPr lvl="6"/>
            <a:r>
              <a:rPr lang="en-US"/>
              <a:t>Key message text</a:t>
            </a:r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380999" y="1788536"/>
            <a:ext cx="83820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85397" y="361950"/>
            <a:ext cx="8373207" cy="351196"/>
            <a:chOff x="385397" y="1493628"/>
            <a:chExt cx="8373207" cy="351196"/>
          </a:xfrm>
        </p:grpSpPr>
        <p:sp>
          <p:nvSpPr>
            <p:cNvPr id="19" name="Rectangle 18"/>
            <p:cNvSpPr/>
            <p:nvPr userDrawn="1"/>
          </p:nvSpPr>
          <p:spPr>
            <a:xfrm>
              <a:off x="385397" y="1493628"/>
              <a:ext cx="1551044" cy="3478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207560" y="1493628"/>
              <a:ext cx="1551044" cy="3478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0"/>
            <a:srcRect l="45245" t="41210" r="46818" b="55272"/>
            <a:stretch/>
          </p:blipFill>
          <p:spPr>
            <a:xfrm>
              <a:off x="3995937" y="1493628"/>
              <a:ext cx="792088" cy="3511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0"/>
            <a:srcRect l="15386" t="41210" r="11606" b="55305"/>
            <a:stretch/>
          </p:blipFill>
          <p:spPr>
            <a:xfrm>
              <a:off x="1016000" y="1493628"/>
              <a:ext cx="7286171" cy="347872"/>
            </a:xfrm>
            <a:prstGeom prst="rect">
              <a:avLst/>
            </a:prstGeom>
          </p:spPr>
        </p:pic>
      </p:grpSp>
      <p:sp>
        <p:nvSpPr>
          <p:cNvPr id="11" name="Footer Placeholder 4"/>
          <p:cNvSpPr txBox="1">
            <a:spLocks/>
          </p:cNvSpPr>
          <p:nvPr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Copyright 2016 © Lewis Silkin LLP. All Rights Reserved. lewissilkin.com	</a:t>
            </a:r>
            <a:fld id="{8997EE35-0505-4E8B-8EED-B674149DBCD9}" type="slidenum">
              <a:rPr lang="en-GB" sz="900" b="1" smtClean="0">
                <a:solidFill>
                  <a:schemeClr val="tx1"/>
                </a:solidFill>
              </a:rPr>
              <a:pPr algn="r" defTabSz="927100"/>
              <a:t>‹#›</a:t>
            </a:fld>
            <a:endParaRPr lang="en-GB" sz="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0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</p:sldLayoutIdLst>
  <p:txStyles>
    <p:titleStyle>
      <a:lvl1pPr algn="l" defTabSz="781903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Wingdings" panose="05000000000000000000" pitchFamily="2" charset="2"/>
        <a:buChar char="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tabLst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1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+mj-lt"/>
        <a:buAutoNum type="arabicPeriod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2932138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323090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1pPr>
      <a:lvl2pPr marL="39095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2pPr>
      <a:lvl3pPr marL="781903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172855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4pPr>
      <a:lvl5pPr marL="1563807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5pPr>
      <a:lvl6pPr marL="1954759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6pPr>
      <a:lvl7pPr marL="234571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7pPr>
      <a:lvl8pPr marL="273666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8pPr>
      <a:lvl9pPr marL="3127614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40">
          <p15:clr>
            <a:srgbClr val="F26B43"/>
          </p15:clr>
        </p15:guide>
        <p15:guide id="6" pos="5520">
          <p15:clr>
            <a:srgbClr val="F26B43"/>
          </p15:clr>
        </p15:guide>
        <p15:guide id="7" orient="horz" pos="3930">
          <p15:clr>
            <a:srgbClr val="F26B43"/>
          </p15:clr>
        </p15:guide>
        <p15:guide id="8" orient="horz" pos="848">
          <p15:clr>
            <a:srgbClr val="F26B43"/>
          </p15:clr>
        </p15:guide>
        <p15:guide id="9" orient="horz" pos="122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397" y="1963866"/>
            <a:ext cx="8373207" cy="233910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Bullet (level 1)</a:t>
            </a:r>
          </a:p>
          <a:p>
            <a:pPr lvl="3"/>
            <a:r>
              <a:rPr lang="en-US"/>
              <a:t>Bullet (level 2)</a:t>
            </a:r>
          </a:p>
          <a:p>
            <a:pPr lvl="4"/>
            <a:r>
              <a:rPr lang="en-US"/>
              <a:t>Bullet (level 3)</a:t>
            </a:r>
          </a:p>
          <a:p>
            <a:pPr lvl="5"/>
            <a:r>
              <a:rPr lang="en-US"/>
              <a:t>Bullet (level 4)</a:t>
            </a:r>
          </a:p>
          <a:p>
            <a:pPr lvl="6"/>
            <a:r>
              <a:rPr lang="en-US"/>
              <a:t>Key message text</a:t>
            </a:r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380999" y="1788536"/>
            <a:ext cx="83820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85397" y="361950"/>
            <a:ext cx="8373207" cy="351196"/>
            <a:chOff x="385397" y="1493628"/>
            <a:chExt cx="8373207" cy="351196"/>
          </a:xfrm>
        </p:grpSpPr>
        <p:sp>
          <p:nvSpPr>
            <p:cNvPr id="19" name="Rectangle 18"/>
            <p:cNvSpPr/>
            <p:nvPr userDrawn="1"/>
          </p:nvSpPr>
          <p:spPr>
            <a:xfrm>
              <a:off x="385397" y="1493628"/>
              <a:ext cx="1551044" cy="3478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207560" y="1493628"/>
              <a:ext cx="1551044" cy="3478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800">
                <a:solidFill>
                  <a:srgbClr val="FFFFFF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5937" y="1493628"/>
              <a:ext cx="792088" cy="3511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6000" y="1493628"/>
              <a:ext cx="7286171" cy="347872"/>
            </a:xfrm>
            <a:prstGeom prst="rect">
              <a:avLst/>
            </a:prstGeom>
          </p:spPr>
        </p:pic>
      </p:grpSp>
      <p:sp>
        <p:nvSpPr>
          <p:cNvPr id="11" name="Footer Placeholder 4"/>
          <p:cNvSpPr txBox="1">
            <a:spLocks/>
          </p:cNvSpPr>
          <p:nvPr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Copyright 2016 © Lewis Silkin LLP. All Rights Reserved. lewissilkin.com	</a:t>
            </a:r>
            <a:fld id="{8997EE35-0505-4E8B-8EED-B674149DBCD9}" type="slidenum">
              <a:rPr lang="en-GB" sz="900" b="1" smtClean="0">
                <a:solidFill>
                  <a:schemeClr val="tx1"/>
                </a:solidFill>
              </a:rPr>
              <a:pPr algn="r" defTabSz="927100"/>
              <a:t>‹#›</a:t>
            </a:fld>
            <a:endParaRPr lang="en-GB" sz="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75" r:id="rId14"/>
  </p:sldLayoutIdLst>
  <p:txStyles>
    <p:titleStyle>
      <a:lvl1pPr algn="l" defTabSz="781903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Wingdings" panose="05000000000000000000" pitchFamily="2" charset="2"/>
        <a:buChar char="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932138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323090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1pPr>
      <a:lvl2pPr marL="39095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2pPr>
      <a:lvl3pPr marL="781903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172855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4pPr>
      <a:lvl5pPr marL="1563807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5pPr>
      <a:lvl6pPr marL="1954759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6pPr>
      <a:lvl7pPr marL="234571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7pPr>
      <a:lvl8pPr marL="273666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8pPr>
      <a:lvl9pPr marL="3127614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40">
          <p15:clr>
            <a:srgbClr val="F26B43"/>
          </p15:clr>
        </p15:guide>
        <p15:guide id="6" pos="5520">
          <p15:clr>
            <a:srgbClr val="F26B43"/>
          </p15:clr>
        </p15:guide>
        <p15:guide id="7" orient="horz" pos="3930">
          <p15:clr>
            <a:srgbClr val="F26B43"/>
          </p15:clr>
        </p15:guide>
        <p15:guide id="8" orient="horz" pos="848">
          <p15:clr>
            <a:srgbClr val="F26B43"/>
          </p15:clr>
        </p15:guide>
        <p15:guide id="9" orient="horz" pos="1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8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http://image.comms.cipdmail.com/lib/fe8e13727c61007b75/m/1/941225cb-2aac-46b2-909a-88631786f2ed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cipd.co.uk/news-views/campaigns/flex-from-first" TargetMode="External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hyperlink" Target="https://memberbenefits.cipd.co.uk/" TargetMode="Externa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hyperlink" Target="https://memberbenefits.cipd.co.uk/" TargetMode="Externa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CIPD </a:t>
            </a:r>
            <a:br>
              <a:rPr lang="en-GB">
                <a:latin typeface="Arial"/>
                <a:cs typeface="Arial"/>
              </a:rPr>
            </a:br>
            <a:r>
              <a:rPr lang="en-GB">
                <a:latin typeface="Arial"/>
                <a:cs typeface="Arial"/>
              </a:rPr>
              <a:t>Webinar Series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644" y="3813271"/>
            <a:ext cx="7082725" cy="1655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/>
          </a:p>
          <a:p>
            <a:r>
              <a:rPr lang="en-GB">
                <a:latin typeface="Arial"/>
                <a:cs typeface="Arial"/>
              </a:rPr>
              <a:t>Embedding flexible working for all</a:t>
            </a:r>
            <a:endParaRPr lang="en-GB" sz="2400">
              <a:latin typeface="Arial"/>
              <a:cs typeface="Arial"/>
            </a:endParaRPr>
          </a:p>
          <a:p>
            <a:endParaRPr lang="en-GB"/>
          </a:p>
          <a:p>
            <a:r>
              <a:rPr lang="en-GB">
                <a:latin typeface="Arial"/>
                <a:cs typeface="Arial"/>
              </a:rPr>
              <a:t>01 March 2021</a:t>
            </a:r>
          </a:p>
        </p:txBody>
      </p:sp>
    </p:spTree>
    <p:extLst>
      <p:ext uri="{BB962C8B-B14F-4D97-AF65-F5344CB8AC3E}">
        <p14:creationId xmlns:p14="http://schemas.microsoft.com/office/powerpoint/2010/main" val="105550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3D734-8F22-43E4-A349-31CE23D3C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90"/>
            <a:ext cx="7886700" cy="1231200"/>
          </a:xfrm>
        </p:spPr>
        <p:txBody>
          <a:bodyPr>
            <a:normAutofit/>
          </a:bodyPr>
          <a:lstStyle/>
          <a:p>
            <a:r>
              <a:rPr lang="en-GB" sz="3200"/>
              <a:t>Homeworking set for sustained increase post-crisis (%)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A9EE4C-2CA3-42C5-B325-C9467F438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780651"/>
            <a:ext cx="7590399" cy="4220099"/>
          </a:xfrm>
        </p:spPr>
      </p:pic>
    </p:spTree>
    <p:extLst>
      <p:ext uri="{BB962C8B-B14F-4D97-AF65-F5344CB8AC3E}">
        <p14:creationId xmlns:p14="http://schemas.microsoft.com/office/powerpoint/2010/main" val="2732435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46" y="1272864"/>
            <a:ext cx="4306642" cy="4306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BA135-E8A3-4FF0-9013-68EC8FD2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95" y="1833670"/>
            <a:ext cx="3334744" cy="3203222"/>
          </a:xfrm>
        </p:spPr>
        <p:txBody>
          <a:bodyPr anchor="ctr">
            <a:normAutofit/>
          </a:bodyPr>
          <a:lstStyle/>
          <a:p>
            <a:pPr algn="ctr"/>
            <a:r>
              <a:rPr lang="en-GB" sz="3600">
                <a:solidFill>
                  <a:srgbClr val="FFFFFF"/>
                </a:solidFill>
              </a:rPr>
              <a:t>However much less focus on other forms of flexible working 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620" y="1138046"/>
            <a:ext cx="128636" cy="128636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en-US" sz="1350">
              <a:solidFill>
                <a:srgbClr val="520D5D"/>
              </a:solidFill>
              <a:latin typeface="Calibri" panose="020F0502020204030204"/>
            </a:endParaRPr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582" y="1670631"/>
            <a:ext cx="118159" cy="118159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en-US" sz="1350">
              <a:solidFill>
                <a:srgbClr val="520D5D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64A5E-A93B-4CE4-896C-BCD916BD6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6" y="1246050"/>
            <a:ext cx="3672138" cy="4378462"/>
          </a:xfrm>
        </p:spPr>
        <p:txBody>
          <a:bodyPr anchor="ctr">
            <a:normAutofit/>
          </a:bodyPr>
          <a:lstStyle/>
          <a:p>
            <a:pPr marL="257175" indent="-257175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endParaRPr lang="en-GB" sz="1500">
              <a:solidFill>
                <a:schemeClr val="tx1">
                  <a:alpha val="80000"/>
                </a:schemeClr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endParaRPr lang="en-GB" sz="1500">
              <a:solidFill>
                <a:schemeClr val="tx1">
                  <a:alpha val="80000"/>
                </a:schemeClr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GB" sz="1500">
                <a:solidFill>
                  <a:schemeClr val="tx1">
                    <a:alpha val="8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Nearly half of organisations (47%) plan to take steps to enable more home and hybrid working over the next six to 12 months</a:t>
            </a:r>
            <a:endParaRPr lang="en-GB" sz="1500">
              <a:solidFill>
                <a:schemeClr val="tx1">
                  <a:alpha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spcAft>
                <a:spcPts val="600"/>
              </a:spcAft>
              <a:buNone/>
            </a:pPr>
            <a:r>
              <a:rPr lang="en-GB" sz="1500">
                <a:solidFill>
                  <a:schemeClr val="tx1">
                    <a:alpha val="8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500">
              <a:solidFill>
                <a:schemeClr val="tx1">
                  <a:alpha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GB" sz="1500">
                <a:solidFill>
                  <a:schemeClr val="tx1">
                    <a:alpha val="8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less than a third (30%) of the 2,000 employers surveyed are planning to try to increase the uptake of other forms of flexible working besides home working over the same period. </a:t>
            </a:r>
            <a:endParaRPr lang="en-GB" sz="1500">
              <a:solidFill>
                <a:schemeClr val="tx1">
                  <a:alpha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5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7410" y="5171115"/>
            <a:ext cx="84320" cy="84320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en-US" sz="1350">
              <a:solidFill>
                <a:srgbClr val="520D5D"/>
              </a:solidFill>
              <a:latin typeface="Calibri" panose="020F0502020204030204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2" y="3565046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161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777DF-F6A2-4D53-B6F0-D9700609E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7" y="1326044"/>
            <a:ext cx="4089394" cy="4205912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5915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1" y="1324706"/>
            <a:ext cx="8178790" cy="420591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388A2-F3C9-4018-9715-D8AA89375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76" y="1748728"/>
            <a:ext cx="3467522" cy="336054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GB" sz="3825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GB" sz="3825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825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Do you have flexibility in your current role?</a:t>
            </a:r>
            <a:br>
              <a:rPr lang="en-GB" sz="3825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825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79523-829C-47F7-8B06-B6E23BBD4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188" y="2279734"/>
            <a:ext cx="3455637" cy="229853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GB" sz="1800"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GB" sz="1800"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3000" b="1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Yes 		54%</a:t>
            </a:r>
            <a:endParaRPr lang="en-GB" sz="3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3000" b="1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		46%</a:t>
            </a:r>
            <a:endParaRPr lang="en-GB" sz="3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246398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9E8C0F-15FE-45BD-8613-B6BA2F264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46" y="1917954"/>
            <a:ext cx="3538364" cy="3022092"/>
          </a:xfrm>
        </p:spPr>
        <p:txBody>
          <a:bodyPr>
            <a:normAutofit fontScale="90000"/>
          </a:bodyPr>
          <a:lstStyle/>
          <a:p>
            <a:r>
              <a:rPr lang="en-GB" sz="3150">
                <a:latin typeface="&amp;quot"/>
                <a:ea typeface="Times New Roman" panose="02020603050405020304" pitchFamily="18" charset="0"/>
              </a:rPr>
              <a:t>Besides home working, what common flexible working practices do people currently use and what would they choose? (%)</a:t>
            </a:r>
            <a:endParaRPr lang="en-GB" sz="315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24704" y="-3667454"/>
            <a:ext cx="94593" cy="9144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E30FB829-566E-4D80-9557-4443FEE557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2028153"/>
              </p:ext>
            </p:extLst>
          </p:nvPr>
        </p:nvGraphicFramePr>
        <p:xfrm>
          <a:off x="3929634" y="1364742"/>
          <a:ext cx="469773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5080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B952-98F2-42CD-A77C-478EB1E05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3" y="1329201"/>
            <a:ext cx="4939868" cy="964620"/>
          </a:xfrm>
        </p:spPr>
        <p:txBody>
          <a:bodyPr anchor="b">
            <a:normAutofit/>
          </a:bodyPr>
          <a:lstStyle/>
          <a:p>
            <a:r>
              <a:rPr lang="en-GB"/>
              <a:t>Employee views on home/flexible working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15F21-EDF6-42F1-ADD6-C305D6335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4" y="2686051"/>
            <a:ext cx="4939867" cy="2839064"/>
          </a:xfrm>
        </p:spPr>
        <p:txBody>
          <a:bodyPr>
            <a:normAutofit/>
          </a:bodyPr>
          <a:lstStyle/>
          <a:p>
            <a:r>
              <a:rPr lang="en-GB" sz="1500"/>
              <a:t>74% agree it is important people who can't work from home can work flexibly in other ways </a:t>
            </a:r>
          </a:p>
          <a:p>
            <a:r>
              <a:rPr lang="en-GB" sz="1500"/>
              <a:t>41% agree it is unfair that some people can work from home while others have to continue to attend their employer's workplace and have little flexibility </a:t>
            </a:r>
          </a:p>
          <a:p>
            <a:r>
              <a:rPr lang="en-GB" sz="1500"/>
              <a:t>38% agree their employer seeks to provide choice to people over when and where they work </a:t>
            </a:r>
          </a:p>
          <a:p>
            <a:r>
              <a:rPr lang="en-GB" sz="1500"/>
              <a:t>49% agree they are able to work flexibly in the way that best suits their life at the moment </a:t>
            </a:r>
          </a:p>
          <a:p>
            <a:r>
              <a:rPr lang="en-GB" sz="1500"/>
              <a:t>43% say they have very limited flexibility in the way they currently work</a:t>
            </a:r>
          </a:p>
        </p:txBody>
      </p:sp>
      <p:pic>
        <p:nvPicPr>
          <p:cNvPr id="5" name="Picture 4" descr="Desk with stethoscope and computer keyboard">
            <a:extLst>
              <a:ext uri="{FF2B5EF4-FFF2-40B4-BE49-F238E27FC236}">
                <a16:creationId xmlns:a16="http://schemas.microsoft.com/office/drawing/2014/main" id="{634B21A2-64A3-46FB-BB75-B41A91135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82" r="-1" b="-1"/>
          <a:stretch/>
        </p:blipFill>
        <p:spPr>
          <a:xfrm>
            <a:off x="16" y="857257"/>
            <a:ext cx="3476678" cy="5143493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1" y="2443588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720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1A0578-270F-4157-9135-825D4EA88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9" y="643466"/>
            <a:ext cx="728244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88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46" y="1272864"/>
            <a:ext cx="4306642" cy="4306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E5000-2BAC-45F7-BBA6-FF3A7540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76" y="1833670"/>
            <a:ext cx="2888382" cy="3203222"/>
          </a:xfrm>
        </p:spPr>
        <p:txBody>
          <a:bodyPr anchor="ctr">
            <a:normAutofit/>
          </a:bodyPr>
          <a:lstStyle/>
          <a:p>
            <a:pPr algn="ctr"/>
            <a:r>
              <a:rPr lang="en-GB" sz="3900">
                <a:solidFill>
                  <a:srgbClr val="FFFFFF"/>
                </a:solidFill>
              </a:rPr>
              <a:t>Flexible Working Taskforce reconvened for 2021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620" y="1138046"/>
            <a:ext cx="128636" cy="128636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en-US" sz="1350">
              <a:solidFill>
                <a:srgbClr val="520D5D"/>
              </a:solidFill>
              <a:latin typeface="Calibri" panose="020F0502020204030204"/>
            </a:endParaRPr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582" y="1670631"/>
            <a:ext cx="118159" cy="118159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en-US" sz="1350">
              <a:solidFill>
                <a:srgbClr val="520D5D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3035B-03CA-4E9D-832B-4A4D9C556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5" y="1246050"/>
            <a:ext cx="3578705" cy="4378462"/>
          </a:xfrm>
        </p:spPr>
        <p:txBody>
          <a:bodyPr anchor="ctr">
            <a:normAutofit/>
          </a:bodyPr>
          <a:lstStyle/>
          <a:p>
            <a:r>
              <a:rPr lang="en-GB" sz="1500">
                <a:solidFill>
                  <a:schemeClr val="tx1">
                    <a:alpha val="80000"/>
                  </a:schemeClr>
                </a:solidFill>
              </a:rPr>
              <a:t>BEIS Small Business Minister Paul Scully has written to CIPD CEO Peter Cheese asking him to co-chair the taskforce</a:t>
            </a:r>
          </a:p>
          <a:p>
            <a:r>
              <a:rPr lang="en-GB" sz="1500">
                <a:solidFill>
                  <a:schemeClr val="tx1">
                    <a:alpha val="80000"/>
                  </a:schemeClr>
                </a:solidFill>
              </a:rPr>
              <a:t>Membership includes BEIS, Treasury, DWP, </a:t>
            </a:r>
            <a:r>
              <a:rPr lang="en-GB" sz="1500" err="1">
                <a:solidFill>
                  <a:schemeClr val="tx1">
                    <a:alpha val="80000"/>
                  </a:schemeClr>
                </a:solidFill>
              </a:rPr>
              <a:t>Acas</a:t>
            </a:r>
            <a:r>
              <a:rPr lang="en-GB" sz="1500">
                <a:solidFill>
                  <a:schemeClr val="tx1">
                    <a:alpha val="80000"/>
                  </a:schemeClr>
                </a:solidFill>
              </a:rPr>
              <a:t>, CBI, BCC, FSB, REC, TUC, Working Families, Timewise</a:t>
            </a:r>
          </a:p>
          <a:p>
            <a:r>
              <a:rPr lang="en-GB" sz="1500">
                <a:solidFill>
                  <a:schemeClr val="tx1">
                    <a:alpha val="80000"/>
                  </a:schemeClr>
                </a:solidFill>
              </a:rPr>
              <a:t>Review of hybrid working practices and creation of best practice guidance </a:t>
            </a:r>
          </a:p>
          <a:p>
            <a:r>
              <a:rPr lang="en-GB" sz="1500">
                <a:solidFill>
                  <a:schemeClr val="tx1">
                    <a:alpha val="80000"/>
                  </a:schemeClr>
                </a:solidFill>
              </a:rPr>
              <a:t>Explore what can be done to support and promote informal ‘</a:t>
            </a:r>
            <a:r>
              <a:rPr lang="en-GB" sz="1500" err="1">
                <a:solidFill>
                  <a:schemeClr val="tx1">
                    <a:alpha val="80000"/>
                  </a:schemeClr>
                </a:solidFill>
              </a:rPr>
              <a:t>adhoc</a:t>
            </a:r>
            <a:r>
              <a:rPr lang="en-GB" sz="1500">
                <a:solidFill>
                  <a:schemeClr val="tx1">
                    <a:alpha val="80000"/>
                  </a:schemeClr>
                </a:solidFill>
              </a:rPr>
              <a:t>’ or non-contractual flexible working</a:t>
            </a:r>
          </a:p>
          <a:p>
            <a:r>
              <a:rPr lang="en-GB" sz="1500">
                <a:solidFill>
                  <a:schemeClr val="tx1">
                    <a:alpha val="80000"/>
                  </a:schemeClr>
                </a:solidFill>
              </a:rPr>
              <a:t>The taskforce will also feed into forthcoming consultation on ‘making flexible working the default’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7410" y="5171115"/>
            <a:ext cx="84320" cy="84320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en-US" sz="1350">
              <a:solidFill>
                <a:srgbClr val="520D5D"/>
              </a:solidFill>
              <a:latin typeface="Calibri" panose="020F0502020204030204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2" y="3565046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081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5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936CD-C1BA-43E4-A0D9-49EA608B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55" y="1275142"/>
            <a:ext cx="3647136" cy="4176968"/>
          </a:xfrm>
        </p:spPr>
        <p:txBody>
          <a:bodyPr>
            <a:normAutofit/>
          </a:bodyPr>
          <a:lstStyle/>
          <a:p>
            <a:r>
              <a:rPr lang="en-GB" sz="3900">
                <a:solidFill>
                  <a:schemeClr val="accent6">
                    <a:lumMod val="75000"/>
                  </a:schemeClr>
                </a:solidFill>
              </a:rPr>
              <a:t>Embedding flexible working for all</a:t>
            </a:r>
            <a:br>
              <a:rPr lang="en-GB" sz="390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GB" sz="390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700">
                <a:solidFill>
                  <a:schemeClr val="accent6">
                    <a:lumMod val="75000"/>
                  </a:schemeClr>
                </a:solidFill>
              </a:rPr>
              <a:t>Dr Charlotte Gascoigne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5F6F86-12DD-40C2-976C-05AC13A821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07358" y="1323593"/>
          <a:ext cx="4962906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5830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5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936CD-C1BA-43E4-A0D9-49EA608B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5142"/>
            <a:ext cx="3647136" cy="4176968"/>
          </a:xfrm>
        </p:spPr>
        <p:txBody>
          <a:bodyPr>
            <a:normAutofit/>
          </a:bodyPr>
          <a:lstStyle/>
          <a:p>
            <a:r>
              <a:rPr lang="en-GB" sz="3900">
                <a:solidFill>
                  <a:schemeClr val="accent6">
                    <a:lumMod val="75000"/>
                  </a:schemeClr>
                </a:solidFill>
              </a:rPr>
              <a:t>Opportunities for negotiating flexible working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5F6F86-12DD-40C2-976C-05AC13A821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4286" y="1323594"/>
          <a:ext cx="394335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9919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4D3300-6522-4564-A460-8CB3E017C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57" b="17105"/>
          <a:stretch/>
        </p:blipFill>
        <p:spPr>
          <a:xfrm>
            <a:off x="1" y="852574"/>
            <a:ext cx="2441552" cy="1879092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DE73F2-ADDA-4737-9C0E-1D4F3A6BB6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373" r="-3" b="24614"/>
          <a:stretch/>
        </p:blipFill>
        <p:spPr>
          <a:xfrm>
            <a:off x="5536407" y="857258"/>
            <a:ext cx="3607594" cy="1876370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9CF981-85AC-4413-AD83-490109DB9A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7" r="5" b="5"/>
          <a:stretch/>
        </p:blipFill>
        <p:spPr>
          <a:xfrm>
            <a:off x="3506653" y="852574"/>
            <a:ext cx="2758363" cy="1879092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E0F9E-9F45-4B02-B893-7A84464657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64" r="6714" b="-1"/>
          <a:stretch/>
        </p:blipFill>
        <p:spPr>
          <a:xfrm>
            <a:off x="1" y="2852317"/>
            <a:ext cx="5341892" cy="3148433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7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14787" y="2852317"/>
            <a:ext cx="5129213" cy="3148433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804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DCB34-F77C-46B5-96CA-0B3390D2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967" y="3429000"/>
            <a:ext cx="3748016" cy="1622904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algn="r"/>
            <a:r>
              <a:rPr lang="en-US" sz="3525">
                <a:solidFill>
                  <a:srgbClr val="FFFFFF"/>
                </a:solidFill>
              </a:rPr>
              <a:t>Voluntary and involuntary homeworking: </a:t>
            </a:r>
            <a:br>
              <a:rPr lang="en-US" sz="3525">
                <a:solidFill>
                  <a:srgbClr val="FFFFFF"/>
                </a:solidFill>
              </a:rPr>
            </a:br>
            <a:r>
              <a:rPr lang="en-US" sz="3525">
                <a:solidFill>
                  <a:srgbClr val="FFFFFF"/>
                </a:solidFill>
              </a:rPr>
              <a:t>the hygiene factors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1E4F5-A7D5-4596-B08A-0F2A425045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485" b="1"/>
          <a:stretch/>
        </p:blipFill>
        <p:spPr>
          <a:xfrm>
            <a:off x="1696477" y="857258"/>
            <a:ext cx="2545457" cy="1877125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5937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Welcome</a:t>
            </a:r>
            <a:br>
              <a:rPr lang="en-GB"/>
            </a:b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Arial"/>
                <a:cs typeface="Arial"/>
              </a:rPr>
              <a:t>Daphne Doody, Head of CIPD Northern England, CIPD</a:t>
            </a:r>
          </a:p>
        </p:txBody>
      </p:sp>
    </p:spTree>
    <p:extLst>
      <p:ext uri="{BB962C8B-B14F-4D97-AF65-F5344CB8AC3E}">
        <p14:creationId xmlns:p14="http://schemas.microsoft.com/office/powerpoint/2010/main" val="3004830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CDC1B7-E226-437D-8E7A-90A2E760F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3" r="3" b="3"/>
          <a:stretch/>
        </p:blipFill>
        <p:spPr>
          <a:xfrm>
            <a:off x="15" y="857257"/>
            <a:ext cx="4571985" cy="257174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92A043-AAAC-4FA9-AED0-2F330FCDC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/>
          <a:stretch/>
        </p:blipFill>
        <p:spPr>
          <a:xfrm>
            <a:off x="4572000" y="857257"/>
            <a:ext cx="4572000" cy="2571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9B8E3-C3A3-47BF-83A9-66FD76BE44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730"/>
          <a:stretch/>
        </p:blipFill>
        <p:spPr>
          <a:xfrm>
            <a:off x="15" y="3429000"/>
            <a:ext cx="4571985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FADE9-60F0-4204-9243-E4617414BD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449"/>
          <a:stretch/>
        </p:blipFill>
        <p:spPr>
          <a:xfrm>
            <a:off x="4572000" y="3429000"/>
            <a:ext cx="4572000" cy="25717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307436" y="2164437"/>
            <a:ext cx="2529128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978458" y="1835459"/>
            <a:ext cx="3187085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C6196-0111-4D3E-84FD-FD6CA2B4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144" y="2928416"/>
            <a:ext cx="2713713" cy="1009290"/>
          </a:xfrm>
          <a:noFill/>
        </p:spPr>
        <p:txBody>
          <a:bodyPr vert="horz" lIns="68580" tIns="34290" rIns="68580" bIns="34290" rtlCol="0" anchor="ctr">
            <a:normAutofit fontScale="90000"/>
          </a:bodyPr>
          <a:lstStyle/>
          <a:p>
            <a:pPr algn="ctr"/>
            <a:r>
              <a:rPr lang="en-US" sz="3000">
                <a:solidFill>
                  <a:srgbClr val="6BBB65"/>
                </a:solidFill>
              </a:rPr>
              <a:t>Flexible location: hybrid and homeworking</a:t>
            </a:r>
          </a:p>
        </p:txBody>
      </p:sp>
    </p:spTree>
    <p:extLst>
      <p:ext uri="{BB962C8B-B14F-4D97-AF65-F5344CB8AC3E}">
        <p14:creationId xmlns:p14="http://schemas.microsoft.com/office/powerpoint/2010/main" val="66486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5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936CD-C1BA-43E4-A0D9-49EA608B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5142"/>
            <a:ext cx="3647136" cy="4176968"/>
          </a:xfrm>
        </p:spPr>
        <p:txBody>
          <a:bodyPr>
            <a:normAutofit/>
          </a:bodyPr>
          <a:lstStyle/>
          <a:p>
            <a:r>
              <a:rPr lang="en-GB" sz="3900">
                <a:solidFill>
                  <a:schemeClr val="accent6">
                    <a:lumMod val="75000"/>
                  </a:schemeClr>
                </a:solidFill>
              </a:rPr>
              <a:t>What does the research tell us about homeworking?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5F6F86-12DD-40C2-976C-05AC13A821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4286" y="1323594"/>
          <a:ext cx="394335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4131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18039D-1187-4901-9EAA-D7380988E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49" b="7082"/>
          <a:stretch/>
        </p:blipFill>
        <p:spPr>
          <a:xfrm>
            <a:off x="4572015" y="3216402"/>
            <a:ext cx="4571985" cy="2784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BB2FA7-5B18-44DF-9938-4331B3470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850" r="-2" b="14602"/>
          <a:stretch/>
        </p:blipFill>
        <p:spPr>
          <a:xfrm>
            <a:off x="-16192" y="3428992"/>
            <a:ext cx="4572000" cy="2571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25CD90-C972-4124-B4BE-E00A7E5433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14"/>
          <a:stretch/>
        </p:blipFill>
        <p:spPr>
          <a:xfrm>
            <a:off x="4588192" y="857254"/>
            <a:ext cx="4571985" cy="257175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FE28FBA-F5E8-49A9-B7A2-734FD8D95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r="5336" b="3"/>
          <a:stretch/>
        </p:blipFill>
        <p:spPr>
          <a:xfrm>
            <a:off x="0" y="857250"/>
            <a:ext cx="4572000" cy="257174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307436" y="2164437"/>
            <a:ext cx="2529128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978458" y="1835459"/>
            <a:ext cx="3187085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E6738-247A-48DF-AAEC-6EC73D49A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144" y="2928416"/>
            <a:ext cx="2713713" cy="1009290"/>
          </a:xfrm>
          <a:noFill/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6BBB65"/>
                </a:solidFill>
                <a:latin typeface="+mj-lt"/>
                <a:ea typeface="+mj-ea"/>
                <a:cs typeface="+mj-cs"/>
              </a:rPr>
              <a:t>Flexible hours</a:t>
            </a:r>
          </a:p>
        </p:txBody>
      </p:sp>
    </p:spTree>
    <p:extLst>
      <p:ext uri="{BB962C8B-B14F-4D97-AF65-F5344CB8AC3E}">
        <p14:creationId xmlns:p14="http://schemas.microsoft.com/office/powerpoint/2010/main" val="2294707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5484C-2277-4CD9-B994-D1B31DAA3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2" y="1296163"/>
            <a:ext cx="3017520" cy="4242815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GB"/>
              <a:t>Identifying tasks that are hours-flexible and tasks that are location -flexible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5D593-10E4-4ED9-86F6-218395FC1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89" y="1497331"/>
            <a:ext cx="4703803" cy="37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53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857250"/>
            <a:ext cx="8182719" cy="51435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7417C-631A-4F13-B0B3-E3031F03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794" y="2521521"/>
            <a:ext cx="3822413" cy="1523291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3525">
                <a:solidFill>
                  <a:srgbClr val="FFFFFF"/>
                </a:solidFill>
              </a:rPr>
              <a:t>The business case for flexible working needs more work</a:t>
            </a:r>
          </a:p>
        </p:txBody>
      </p:sp>
    </p:spTree>
    <p:extLst>
      <p:ext uri="{BB962C8B-B14F-4D97-AF65-F5344CB8AC3E}">
        <p14:creationId xmlns:p14="http://schemas.microsoft.com/office/powerpoint/2010/main" val="35447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AFD6E-5DC3-42F5-8EBC-03392E89F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0" t="272" r="21972" b="3873"/>
          <a:stretch/>
        </p:blipFill>
        <p:spPr>
          <a:xfrm>
            <a:off x="1247423" y="1127342"/>
            <a:ext cx="6264000" cy="46033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3C09FC-BA03-40DE-8FCF-73A4BA54F7DC}"/>
              </a:ext>
            </a:extLst>
          </p:cNvPr>
          <p:cNvSpPr/>
          <p:nvPr/>
        </p:nvSpPr>
        <p:spPr>
          <a:xfrm>
            <a:off x="594961" y="857250"/>
            <a:ext cx="35981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2700">
              <a:solidFill>
                <a:srgbClr val="612A8A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1AE633-F6A0-432B-BCFA-1760B0846FE6}"/>
              </a:ext>
            </a:extLst>
          </p:cNvPr>
          <p:cNvSpPr/>
          <p:nvPr/>
        </p:nvSpPr>
        <p:spPr>
          <a:xfrm>
            <a:off x="3964488" y="998203"/>
            <a:ext cx="4266073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23650-B986-444D-A466-3602051D9703}"/>
              </a:ext>
            </a:extLst>
          </p:cNvPr>
          <p:cNvSpPr txBox="1"/>
          <p:nvPr/>
        </p:nvSpPr>
        <p:spPr>
          <a:xfrm>
            <a:off x="678550" y="2275858"/>
            <a:ext cx="2759819" cy="216982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2700">
                <a:solidFill>
                  <a:srgbClr val="612A8A"/>
                </a:solidFill>
                <a:latin typeface="Calibri" panose="020F0502020204030204"/>
              </a:rPr>
              <a:t>Flexible working: lessons from the pandemic</a:t>
            </a:r>
          </a:p>
          <a:p>
            <a:pPr algn="ctr" defTabSz="685800">
              <a:defRPr/>
            </a:pPr>
            <a:endParaRPr lang="en-GB" sz="2700">
              <a:solidFill>
                <a:srgbClr val="612A8A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GB" sz="2700">
                <a:solidFill>
                  <a:srgbClr val="612A8A"/>
                </a:solidFill>
                <a:latin typeface="Calibri" panose="020F0502020204030204"/>
              </a:rPr>
              <a:t>CIPD April 2021</a:t>
            </a:r>
          </a:p>
        </p:txBody>
      </p:sp>
    </p:spTree>
    <p:extLst>
      <p:ext uri="{BB962C8B-B14F-4D97-AF65-F5344CB8AC3E}">
        <p14:creationId xmlns:p14="http://schemas.microsoft.com/office/powerpoint/2010/main" val="613991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6F5906-15BF-49D8-9B32-FC854B86E19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1000">
                <a:srgbClr val="D21C1C"/>
              </a:gs>
              <a:gs pos="0">
                <a:srgbClr val="D21C1C"/>
              </a:gs>
              <a:gs pos="40000">
                <a:srgbClr val="D21C1C">
                  <a:alpha val="82000"/>
                </a:srgbClr>
              </a:gs>
              <a:gs pos="78000">
                <a:srgbClr val="D21C1C">
                  <a:alpha val="50000"/>
                </a:srgbClr>
              </a:gs>
              <a:gs pos="100000">
                <a:srgbClr val="D21C1C">
                  <a:alpha val="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3888" y="2002631"/>
            <a:ext cx="7996880" cy="2852737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chemeClr val="bg1"/>
                </a:solidFill>
              </a:rPr>
              <a:t>University of Sunderland - Flex Select scheme</a:t>
            </a:r>
            <a:br>
              <a:rPr lang="en-GB"/>
            </a:b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3888" y="4662194"/>
            <a:ext cx="78867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Vicki Casey, Head of HR Business Partnering, </a:t>
            </a:r>
          </a:p>
          <a:p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University of Sunderland</a:t>
            </a:r>
          </a:p>
        </p:txBody>
      </p:sp>
    </p:spTree>
    <p:extLst>
      <p:ext uri="{BB962C8B-B14F-4D97-AF65-F5344CB8AC3E}">
        <p14:creationId xmlns:p14="http://schemas.microsoft.com/office/powerpoint/2010/main" val="211713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D65C-22A8-438B-B69F-51FA3C182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30" y="1560832"/>
            <a:ext cx="3223260" cy="3736336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Compassionate bereavement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8E06D-DD81-4EBE-AD1E-DBF74AE20638}"/>
              </a:ext>
            </a:extLst>
          </p:cNvPr>
          <p:cNvSpPr txBox="1"/>
          <p:nvPr/>
        </p:nvSpPr>
        <p:spPr>
          <a:xfrm>
            <a:off x="4572000" y="3658569"/>
            <a:ext cx="3622729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425" b="1">
                <a:solidFill>
                  <a:srgbClr val="FFFFFF"/>
                </a:solidFill>
                <a:latin typeface="Calibri"/>
              </a:rPr>
              <a:t>Discuss what they would like communicated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42325E-358A-428C-A03A-D5DAD23158A9}"/>
              </a:ext>
            </a:extLst>
          </p:cNvPr>
          <p:cNvSpPr/>
          <p:nvPr/>
        </p:nvSpPr>
        <p:spPr>
          <a:xfrm>
            <a:off x="0" y="0"/>
            <a:ext cx="3801438" cy="6858000"/>
          </a:xfrm>
          <a:prstGeom prst="rect">
            <a:avLst/>
          </a:prstGeom>
          <a:solidFill>
            <a:srgbClr val="D21C1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/>
              <a:t>Background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1B8155-1A1B-4333-BD09-C01A2C51A010}"/>
              </a:ext>
            </a:extLst>
          </p:cNvPr>
          <p:cNvCxnSpPr>
            <a:cxnSpLocks/>
          </p:cNvCxnSpPr>
          <p:nvPr/>
        </p:nvCxnSpPr>
        <p:spPr>
          <a:xfrm>
            <a:off x="678094" y="3959919"/>
            <a:ext cx="246579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E5E81FD-6993-401F-8390-39031DD444D4}"/>
              </a:ext>
            </a:extLst>
          </p:cNvPr>
          <p:cNvSpPr/>
          <p:nvPr/>
        </p:nvSpPr>
        <p:spPr>
          <a:xfrm>
            <a:off x="4572000" y="1742289"/>
            <a:ext cx="3801438" cy="1010291"/>
          </a:xfrm>
          <a:prstGeom prst="rect">
            <a:avLst/>
          </a:prstGeom>
          <a:solidFill>
            <a:schemeClr val="bg1"/>
          </a:solidFill>
          <a:ln w="28575">
            <a:solidFill>
              <a:srgbClr val="D2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Business drivers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08F99C-0925-4338-862C-F50F1AA1EDA1}"/>
              </a:ext>
            </a:extLst>
          </p:cNvPr>
          <p:cNvSpPr/>
          <p:nvPr/>
        </p:nvSpPr>
        <p:spPr>
          <a:xfrm>
            <a:off x="4572000" y="3014583"/>
            <a:ext cx="3801438" cy="1010291"/>
          </a:xfrm>
          <a:prstGeom prst="rect">
            <a:avLst/>
          </a:prstGeom>
          <a:solidFill>
            <a:schemeClr val="bg1"/>
          </a:solidFill>
          <a:ln w="28575">
            <a:solidFill>
              <a:srgbClr val="D2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Impact of the pandemic on working life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3F81FF-B2D3-474E-AE2E-CA5F5F5B7ACE}"/>
              </a:ext>
            </a:extLst>
          </p:cNvPr>
          <p:cNvSpPr/>
          <p:nvPr/>
        </p:nvSpPr>
        <p:spPr>
          <a:xfrm>
            <a:off x="4572000" y="4286877"/>
            <a:ext cx="3801438" cy="1010291"/>
          </a:xfrm>
          <a:prstGeom prst="rect">
            <a:avLst/>
          </a:prstGeom>
          <a:solidFill>
            <a:schemeClr val="bg1"/>
          </a:solidFill>
          <a:ln w="28575">
            <a:solidFill>
              <a:srgbClr val="D2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Inclusivity, wellbeing and engagement</a:t>
            </a:r>
          </a:p>
        </p:txBody>
      </p:sp>
    </p:spTree>
    <p:extLst>
      <p:ext uri="{BB962C8B-B14F-4D97-AF65-F5344CB8AC3E}">
        <p14:creationId xmlns:p14="http://schemas.microsoft.com/office/powerpoint/2010/main" val="4077754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6E2999-2EEB-49EE-8326-F3DAA901AC3E}"/>
              </a:ext>
            </a:extLst>
          </p:cNvPr>
          <p:cNvSpPr/>
          <p:nvPr/>
        </p:nvSpPr>
        <p:spPr>
          <a:xfrm>
            <a:off x="1" y="0"/>
            <a:ext cx="9144000" cy="1726058"/>
          </a:xfrm>
          <a:prstGeom prst="rect">
            <a:avLst/>
          </a:prstGeom>
          <a:solidFill>
            <a:srgbClr val="D21C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/>
              <a:t>Flex Select Scheme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187F13-BC9B-43D6-98A8-7A3E0CD196DC}"/>
              </a:ext>
            </a:extLst>
          </p:cNvPr>
          <p:cNvCxnSpPr>
            <a:cxnSpLocks/>
          </p:cNvCxnSpPr>
          <p:nvPr/>
        </p:nvCxnSpPr>
        <p:spPr>
          <a:xfrm>
            <a:off x="3246633" y="1360557"/>
            <a:ext cx="246579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6081B80-3AC3-4F1D-82C6-FD2D09A3D507}"/>
              </a:ext>
            </a:extLst>
          </p:cNvPr>
          <p:cNvSpPr txBox="1"/>
          <p:nvPr/>
        </p:nvSpPr>
        <p:spPr>
          <a:xfrm>
            <a:off x="4747337" y="2137025"/>
            <a:ext cx="42630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Preparation and stakeholder 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Widening access and eligibility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Branding and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Exploring needs and advising on the right ‘product’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Line manager training and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F2E15-82B2-4CDE-B57A-D952FC416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6"/>
          <a:stretch/>
        </p:blipFill>
        <p:spPr>
          <a:xfrm>
            <a:off x="133564" y="2137025"/>
            <a:ext cx="4386022" cy="1933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C4CFC-F6C5-423D-A9C2-80449F0BB0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02"/>
          <a:stretch/>
        </p:blipFill>
        <p:spPr>
          <a:xfrm>
            <a:off x="127644" y="4399182"/>
            <a:ext cx="4391942" cy="200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05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4369AB-454F-42CB-A7CA-BE4357D99E86}"/>
              </a:ext>
            </a:extLst>
          </p:cNvPr>
          <p:cNvSpPr/>
          <p:nvPr/>
        </p:nvSpPr>
        <p:spPr>
          <a:xfrm>
            <a:off x="0" y="0"/>
            <a:ext cx="3801438" cy="6858000"/>
          </a:xfrm>
          <a:prstGeom prst="rect">
            <a:avLst/>
          </a:prstGeom>
          <a:solidFill>
            <a:srgbClr val="D21C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/>
              <a:t>Impact and </a:t>
            </a:r>
          </a:p>
          <a:p>
            <a:pPr algn="ctr"/>
            <a:r>
              <a:rPr lang="en-GB" sz="4000" b="1"/>
              <a:t>Next Steps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D8194D-D69A-4C87-ADA5-646A68030DE9}"/>
              </a:ext>
            </a:extLst>
          </p:cNvPr>
          <p:cNvCxnSpPr>
            <a:cxnSpLocks/>
          </p:cNvCxnSpPr>
          <p:nvPr/>
        </p:nvCxnSpPr>
        <p:spPr>
          <a:xfrm>
            <a:off x="667820" y="4309240"/>
            <a:ext cx="246579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E529D7F-AD37-4F37-953C-4D3E7F8C6D5B}"/>
              </a:ext>
            </a:extLst>
          </p:cNvPr>
          <p:cNvSpPr txBox="1"/>
          <p:nvPr/>
        </p:nvSpPr>
        <p:spPr>
          <a:xfrm>
            <a:off x="4006921" y="3160247"/>
            <a:ext cx="49110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Supported 34 staff to work flexibly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Staff cost savings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Cultural shift – informal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What’s next?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4750E45-4A26-4243-A593-6A2BBE778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7"/>
          <a:stretch>
            <a:fillRect/>
          </a:stretch>
        </p:blipFill>
        <p:spPr bwMode="auto">
          <a:xfrm>
            <a:off x="3801438" y="287676"/>
            <a:ext cx="7407668" cy="214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5303FD1-97BF-4A6B-B6C9-AC2B82529B1F}"/>
              </a:ext>
            </a:extLst>
          </p:cNvPr>
          <p:cNvSpPr txBox="1"/>
          <p:nvPr/>
        </p:nvSpPr>
        <p:spPr>
          <a:xfrm>
            <a:off x="1993590" y="5952266"/>
            <a:ext cx="499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520D5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cipd.co.uk/news-views/campaigns/flex-from-first</a:t>
            </a:r>
            <a:endParaRPr lang="en-GB" b="1">
              <a:solidFill>
                <a:srgbClr val="520D5D"/>
              </a:solidFill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E017C40-9583-486F-81C0-09E2E3416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7" y="536402"/>
            <a:ext cx="6978085" cy="524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85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DB9D2E-6CA5-43E2-B2F0-CF666C54706F}"/>
              </a:ext>
            </a:extLst>
          </p:cNvPr>
          <p:cNvSpPr/>
          <p:nvPr/>
        </p:nvSpPr>
        <p:spPr>
          <a:xfrm>
            <a:off x="1" y="0"/>
            <a:ext cx="9144000" cy="1726058"/>
          </a:xfrm>
          <a:prstGeom prst="rect">
            <a:avLst/>
          </a:prstGeom>
          <a:solidFill>
            <a:srgbClr val="D21C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/>
              <a:t>Top tips and takeaways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FD5C28-F681-4EB7-B6A7-8869AA1055E1}"/>
              </a:ext>
            </a:extLst>
          </p:cNvPr>
          <p:cNvCxnSpPr>
            <a:cxnSpLocks/>
          </p:cNvCxnSpPr>
          <p:nvPr/>
        </p:nvCxnSpPr>
        <p:spPr>
          <a:xfrm>
            <a:off x="3246633" y="1360557"/>
            <a:ext cx="246579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CE34195-C999-4A00-A406-DDF00F3094AE}"/>
              </a:ext>
            </a:extLst>
          </p:cNvPr>
          <p:cNvSpPr/>
          <p:nvPr/>
        </p:nvSpPr>
        <p:spPr>
          <a:xfrm>
            <a:off x="452062" y="3844249"/>
            <a:ext cx="3801438" cy="1010291"/>
          </a:xfrm>
          <a:prstGeom prst="rect">
            <a:avLst/>
          </a:prstGeom>
          <a:solidFill>
            <a:schemeClr val="bg1"/>
          </a:solidFill>
          <a:ln w="28575">
            <a:solidFill>
              <a:srgbClr val="D2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Low friction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70AE87-3DAA-4D87-B495-F31964B81C5F}"/>
              </a:ext>
            </a:extLst>
          </p:cNvPr>
          <p:cNvSpPr/>
          <p:nvPr/>
        </p:nvSpPr>
        <p:spPr>
          <a:xfrm>
            <a:off x="4890500" y="3844249"/>
            <a:ext cx="3801438" cy="1010291"/>
          </a:xfrm>
          <a:prstGeom prst="rect">
            <a:avLst/>
          </a:prstGeom>
          <a:solidFill>
            <a:schemeClr val="bg1"/>
          </a:solidFill>
          <a:ln w="28575">
            <a:solidFill>
              <a:srgbClr val="D2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Having a 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‘face and voice’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CBA066-FC04-47E5-94A6-412DA65D2D85}"/>
              </a:ext>
            </a:extLst>
          </p:cNvPr>
          <p:cNvSpPr/>
          <p:nvPr/>
        </p:nvSpPr>
        <p:spPr>
          <a:xfrm>
            <a:off x="452062" y="2418709"/>
            <a:ext cx="3801438" cy="1010291"/>
          </a:xfrm>
          <a:prstGeom prst="rect">
            <a:avLst/>
          </a:prstGeom>
          <a:solidFill>
            <a:schemeClr val="bg1"/>
          </a:solidFill>
          <a:ln w="28575">
            <a:solidFill>
              <a:srgbClr val="D2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Involve stakeholders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E6AD76-2FB6-4D97-ABD0-666FD708E4B1}"/>
              </a:ext>
            </a:extLst>
          </p:cNvPr>
          <p:cNvSpPr/>
          <p:nvPr/>
        </p:nvSpPr>
        <p:spPr>
          <a:xfrm>
            <a:off x="4890500" y="2418709"/>
            <a:ext cx="3801438" cy="1010291"/>
          </a:xfrm>
          <a:prstGeom prst="rect">
            <a:avLst/>
          </a:prstGeom>
          <a:solidFill>
            <a:schemeClr val="bg1"/>
          </a:solidFill>
          <a:ln w="28575">
            <a:solidFill>
              <a:srgbClr val="D2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Branding/sales 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approach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3FC0AB-37B5-4FD7-B5B8-269B9B64D72F}"/>
              </a:ext>
            </a:extLst>
          </p:cNvPr>
          <p:cNvSpPr/>
          <p:nvPr/>
        </p:nvSpPr>
        <p:spPr>
          <a:xfrm>
            <a:off x="2671281" y="5269789"/>
            <a:ext cx="3801438" cy="1010291"/>
          </a:xfrm>
          <a:prstGeom prst="rect">
            <a:avLst/>
          </a:prstGeom>
          <a:solidFill>
            <a:schemeClr val="bg1"/>
          </a:solidFill>
          <a:ln w="28575">
            <a:solidFill>
              <a:srgbClr val="D2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Use of video 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1940757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3888" y="-433135"/>
            <a:ext cx="7886700" cy="2852737"/>
          </a:xfrm>
        </p:spPr>
        <p:txBody>
          <a:bodyPr/>
          <a:lstStyle/>
          <a:p>
            <a:r>
              <a:rPr lang="en-GB"/>
              <a:t>Questions</a:t>
            </a:r>
            <a:br>
              <a:rPr lang="en-GB"/>
            </a:b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914031-DFB7-4DE0-945B-E19782AA8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5197402"/>
            <a:ext cx="7886700" cy="1500187"/>
          </a:xfrm>
        </p:spPr>
        <p:txBody>
          <a:bodyPr/>
          <a:lstStyle/>
          <a:p>
            <a:r>
              <a:rPr lang="en-US"/>
              <a:t>Please use the Q&amp;A function to submit your questions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EC6C12-CED6-477A-B74D-1B65B6075D81}"/>
              </a:ext>
            </a:extLst>
          </p:cNvPr>
          <p:cNvSpPr/>
          <p:nvPr/>
        </p:nvSpPr>
        <p:spPr>
          <a:xfrm>
            <a:off x="633412" y="2344665"/>
            <a:ext cx="7588439" cy="22790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A1D52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cs typeface="Arial"/>
              </a:rPr>
              <a:t>Please submit your questions for: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58595B"/>
                </a:solidFill>
                <a:latin typeface="Arial"/>
                <a:cs typeface="Arial"/>
              </a:rPr>
              <a:t>Ben Willmott, Head of Public Policy, CIPD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58595B"/>
                </a:solidFill>
                <a:latin typeface="Arial"/>
                <a:cs typeface="Arial"/>
              </a:rPr>
              <a:t>Dr Charlotte Gascoigne, Flexible Working Consultant and Researcher</a:t>
            </a:r>
            <a:endParaRPr lang="en-GB" sz="240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58595B"/>
                </a:solidFill>
                <a:latin typeface="Arial"/>
                <a:cs typeface="Arial"/>
              </a:rPr>
              <a:t>Vicki Casey, Head of HR Business Partnering, University of Sunderland</a:t>
            </a:r>
          </a:p>
        </p:txBody>
      </p:sp>
    </p:spTree>
    <p:extLst>
      <p:ext uri="{BB962C8B-B14F-4D97-AF65-F5344CB8AC3E}">
        <p14:creationId xmlns:p14="http://schemas.microsoft.com/office/powerpoint/2010/main" val="962732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2CC5-CC21-4CDD-9DFB-ECED4875CE03}"/>
              </a:ext>
            </a:extLst>
          </p:cNvPr>
          <p:cNvSpPr txBox="1">
            <a:spLocks/>
          </p:cNvSpPr>
          <p:nvPr/>
        </p:nvSpPr>
        <p:spPr>
          <a:xfrm>
            <a:off x="628650" y="970926"/>
            <a:ext cx="7886700" cy="92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GB" sz="4050" b="1">
                <a:solidFill>
                  <a:srgbClr val="520D5D"/>
                </a:solidFill>
                <a:latin typeface="Arial Nova" panose="020B0504020202020204" pitchFamily="34" charset="0"/>
              </a:rPr>
              <a:t>#StrongerWithCIPD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61FD64-F489-4DFB-9F9D-E8D70511BDF9}"/>
              </a:ext>
            </a:extLst>
          </p:cNvPr>
          <p:cNvSpPr txBox="1">
            <a:spLocks/>
          </p:cNvSpPr>
          <p:nvPr/>
        </p:nvSpPr>
        <p:spPr>
          <a:xfrm>
            <a:off x="179895" y="5131387"/>
            <a:ext cx="8641644" cy="923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GB" sz="3375" b="1">
                <a:solidFill>
                  <a:srgbClr val="520D5D"/>
                </a:solidFill>
                <a:latin typeface="Arial Nova"/>
                <a:hlinkClick r:id="rId3"/>
              </a:rPr>
              <a:t>cipd.co.uk/</a:t>
            </a:r>
            <a:r>
              <a:rPr lang="en-GB" sz="3375" b="1" err="1">
                <a:solidFill>
                  <a:srgbClr val="520D5D"/>
                </a:solidFill>
                <a:latin typeface="Arial Nova"/>
                <a:hlinkClick r:id="rId3"/>
              </a:rPr>
              <a:t>memberbenefits</a:t>
            </a:r>
            <a:endParaRPr lang="en-GB" sz="3375" b="1">
              <a:solidFill>
                <a:srgbClr val="520D5D"/>
              </a:solidFill>
              <a:latin typeface="Arial Nova" panose="020B05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51775E-7C0B-4889-9EF4-E919A3AD2174}"/>
              </a:ext>
            </a:extLst>
          </p:cNvPr>
          <p:cNvGrpSpPr/>
          <p:nvPr/>
        </p:nvGrpSpPr>
        <p:grpSpPr>
          <a:xfrm>
            <a:off x="851452" y="2918986"/>
            <a:ext cx="1377938" cy="511215"/>
            <a:chOff x="615965" y="1267406"/>
            <a:chExt cx="1837250" cy="68162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FAA72E3-5D39-410D-B9AD-C5442E1DF5DD}"/>
                </a:ext>
              </a:extLst>
            </p:cNvPr>
            <p:cNvSpPr/>
            <p:nvPr/>
          </p:nvSpPr>
          <p:spPr>
            <a:xfrm>
              <a:off x="615965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88E661-E516-4BB3-AC74-3255E13102C9}"/>
                </a:ext>
              </a:extLst>
            </p:cNvPr>
            <p:cNvSpPr txBox="1"/>
            <p:nvPr/>
          </p:nvSpPr>
          <p:spPr>
            <a:xfrm>
              <a:off x="615965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Covid-19 resources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6519A6-27EF-4D72-BCF0-A2EF74EA5FF1}"/>
              </a:ext>
            </a:extLst>
          </p:cNvPr>
          <p:cNvGrpSpPr/>
          <p:nvPr/>
        </p:nvGrpSpPr>
        <p:grpSpPr>
          <a:xfrm>
            <a:off x="2367241" y="2918986"/>
            <a:ext cx="1377938" cy="511215"/>
            <a:chOff x="2637018" y="1267406"/>
            <a:chExt cx="1837250" cy="6816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35DD5B-1B30-41A2-880E-F996591633A8}"/>
                </a:ext>
              </a:extLst>
            </p:cNvPr>
            <p:cNvSpPr/>
            <p:nvPr/>
          </p:nvSpPr>
          <p:spPr>
            <a:xfrm>
              <a:off x="2637018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58E302-62D8-4752-8440-7E762EA05B71}"/>
                </a:ext>
              </a:extLst>
            </p:cNvPr>
            <p:cNvSpPr txBox="1"/>
            <p:nvPr/>
          </p:nvSpPr>
          <p:spPr>
            <a:xfrm>
              <a:off x="2637018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NEW Well-being helpline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823D37-E3E5-4517-8050-D68EB36EC4FB}"/>
              </a:ext>
            </a:extLst>
          </p:cNvPr>
          <p:cNvGrpSpPr/>
          <p:nvPr/>
        </p:nvGrpSpPr>
        <p:grpSpPr>
          <a:xfrm>
            <a:off x="3883031" y="2918986"/>
            <a:ext cx="1377938" cy="511215"/>
            <a:chOff x="4658071" y="1267406"/>
            <a:chExt cx="1837250" cy="6816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875D9C-7279-4843-9544-C5190ED55FBA}"/>
                </a:ext>
              </a:extLst>
            </p:cNvPr>
            <p:cNvSpPr/>
            <p:nvPr/>
          </p:nvSpPr>
          <p:spPr>
            <a:xfrm>
              <a:off x="4658071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73042F-9A8C-4624-9484-53006D2A101D}"/>
                </a:ext>
              </a:extLst>
            </p:cNvPr>
            <p:cNvSpPr txBox="1"/>
            <p:nvPr/>
          </p:nvSpPr>
          <p:spPr>
            <a:xfrm>
              <a:off x="4658071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Employment Law helpline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47AA5E-BD2D-4EF2-BE3C-680EBEA50481}"/>
              </a:ext>
            </a:extLst>
          </p:cNvPr>
          <p:cNvGrpSpPr/>
          <p:nvPr/>
        </p:nvGrpSpPr>
        <p:grpSpPr>
          <a:xfrm>
            <a:off x="5398821" y="2918986"/>
            <a:ext cx="1377938" cy="511215"/>
            <a:chOff x="6679124" y="1267406"/>
            <a:chExt cx="1837250" cy="68162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3F6C838-0D35-4774-AAB0-7321BB13451E}"/>
                </a:ext>
              </a:extLst>
            </p:cNvPr>
            <p:cNvSpPr/>
            <p:nvPr/>
          </p:nvSpPr>
          <p:spPr>
            <a:xfrm>
              <a:off x="6679124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4B888-F473-4EE2-9D64-591B0BFC8F7F}"/>
                </a:ext>
              </a:extLst>
            </p:cNvPr>
            <p:cNvSpPr txBox="1"/>
            <p:nvPr/>
          </p:nvSpPr>
          <p:spPr>
            <a:xfrm>
              <a:off x="6679124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Communities and branches</a:t>
              </a:r>
              <a:endParaRPr lang="en-GB" sz="1350" b="1" i="1">
                <a:solidFill>
                  <a:srgbClr val="520D5D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8B80C7-2AB8-42C9-8940-34932770E06D}"/>
              </a:ext>
            </a:extLst>
          </p:cNvPr>
          <p:cNvGrpSpPr/>
          <p:nvPr/>
        </p:nvGrpSpPr>
        <p:grpSpPr>
          <a:xfrm>
            <a:off x="6914611" y="2918986"/>
            <a:ext cx="1377938" cy="511215"/>
            <a:chOff x="8700177" y="1267406"/>
            <a:chExt cx="1837250" cy="6816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EEEB98-EFB1-4556-9CC4-1045D3E7B75A}"/>
                </a:ext>
              </a:extLst>
            </p:cNvPr>
            <p:cNvSpPr/>
            <p:nvPr/>
          </p:nvSpPr>
          <p:spPr>
            <a:xfrm>
              <a:off x="8700177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2CBC3E-6318-4A84-9C72-3DD2D5F5BE0B}"/>
                </a:ext>
              </a:extLst>
            </p:cNvPr>
            <p:cNvSpPr txBox="1"/>
            <p:nvPr/>
          </p:nvSpPr>
          <p:spPr>
            <a:xfrm>
              <a:off x="8700177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 i="1">
                  <a:solidFill>
                    <a:srgbClr val="520D5D"/>
                  </a:solidFill>
                  <a:latin typeface="Arial Nova" panose="020B0504020202020204" pitchFamily="34" charset="0"/>
                </a:rPr>
                <a:t>People Management</a:t>
              </a:r>
              <a:endParaRPr lang="en-GB" sz="1350" b="1">
                <a:solidFill>
                  <a:srgbClr val="520D5D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3F2872-2542-4760-A458-9488CCE88060}"/>
              </a:ext>
            </a:extLst>
          </p:cNvPr>
          <p:cNvGrpSpPr/>
          <p:nvPr/>
        </p:nvGrpSpPr>
        <p:grpSpPr>
          <a:xfrm>
            <a:off x="851452" y="4517394"/>
            <a:ext cx="1377938" cy="511215"/>
            <a:chOff x="615965" y="3398617"/>
            <a:chExt cx="1837250" cy="6816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BBA4FD-16AA-45B0-AD53-4BE5016F0BD7}"/>
                </a:ext>
              </a:extLst>
            </p:cNvPr>
            <p:cNvSpPr/>
            <p:nvPr/>
          </p:nvSpPr>
          <p:spPr>
            <a:xfrm>
              <a:off x="615965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B70C30-127A-4927-894F-B28CF27123BD}"/>
                </a:ext>
              </a:extLst>
            </p:cNvPr>
            <p:cNvSpPr txBox="1"/>
            <p:nvPr/>
          </p:nvSpPr>
          <p:spPr>
            <a:xfrm>
              <a:off x="615965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Knowledge and content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A6FD11-C42E-489E-892D-8DB5EBF7537C}"/>
              </a:ext>
            </a:extLst>
          </p:cNvPr>
          <p:cNvGrpSpPr/>
          <p:nvPr/>
        </p:nvGrpSpPr>
        <p:grpSpPr>
          <a:xfrm>
            <a:off x="2367241" y="4517394"/>
            <a:ext cx="1377938" cy="511215"/>
            <a:chOff x="2637018" y="3398617"/>
            <a:chExt cx="1837250" cy="6816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44AE7F-C6A6-43DC-8617-61579F2487F8}"/>
                </a:ext>
              </a:extLst>
            </p:cNvPr>
            <p:cNvSpPr/>
            <p:nvPr/>
          </p:nvSpPr>
          <p:spPr>
            <a:xfrm>
              <a:off x="2637018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76DE6F-1C9C-426B-9528-AF9D2FFD485C}"/>
                </a:ext>
              </a:extLst>
            </p:cNvPr>
            <p:cNvSpPr txBox="1"/>
            <p:nvPr/>
          </p:nvSpPr>
          <p:spPr>
            <a:xfrm>
              <a:off x="2637018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Free learning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8D4B8F-B46E-4DDB-A343-4BE27D46393D}"/>
              </a:ext>
            </a:extLst>
          </p:cNvPr>
          <p:cNvGrpSpPr/>
          <p:nvPr/>
        </p:nvGrpSpPr>
        <p:grpSpPr>
          <a:xfrm>
            <a:off x="3883031" y="4517394"/>
            <a:ext cx="1377938" cy="511215"/>
            <a:chOff x="4658071" y="3398617"/>
            <a:chExt cx="1837250" cy="6816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7E201E-BC4F-4BEA-8817-CB9A3C25B622}"/>
                </a:ext>
              </a:extLst>
            </p:cNvPr>
            <p:cNvSpPr/>
            <p:nvPr/>
          </p:nvSpPr>
          <p:spPr>
            <a:xfrm>
              <a:off x="4658071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FDA004-E690-4614-BB29-382E73BFA0FC}"/>
                </a:ext>
              </a:extLst>
            </p:cNvPr>
            <p:cNvSpPr txBox="1"/>
            <p:nvPr/>
          </p:nvSpPr>
          <p:spPr>
            <a:xfrm>
              <a:off x="4658071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Careers support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81F58C-4621-43AB-938D-AD494A2D5776}"/>
              </a:ext>
            </a:extLst>
          </p:cNvPr>
          <p:cNvGrpSpPr/>
          <p:nvPr/>
        </p:nvGrpSpPr>
        <p:grpSpPr>
          <a:xfrm>
            <a:off x="5398821" y="4517394"/>
            <a:ext cx="1377938" cy="511215"/>
            <a:chOff x="6679124" y="3398617"/>
            <a:chExt cx="1837250" cy="6816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30C86B-B9D2-402A-8E3D-702DFAD96D23}"/>
                </a:ext>
              </a:extLst>
            </p:cNvPr>
            <p:cNvSpPr/>
            <p:nvPr/>
          </p:nvSpPr>
          <p:spPr>
            <a:xfrm>
              <a:off x="6679124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6080C-7697-49D0-93E8-E4626950A23B}"/>
                </a:ext>
              </a:extLst>
            </p:cNvPr>
            <p:cNvSpPr txBox="1"/>
            <p:nvPr/>
          </p:nvSpPr>
          <p:spPr>
            <a:xfrm>
              <a:off x="6679124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Professional creditability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ACD282-62CE-4899-9F70-01DE46C86736}"/>
              </a:ext>
            </a:extLst>
          </p:cNvPr>
          <p:cNvGrpSpPr/>
          <p:nvPr/>
        </p:nvGrpSpPr>
        <p:grpSpPr>
          <a:xfrm>
            <a:off x="6914611" y="4517394"/>
            <a:ext cx="1377938" cy="511215"/>
            <a:chOff x="8700177" y="3398617"/>
            <a:chExt cx="1837250" cy="6816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9432A8-8238-421B-B8D8-3C7F51FE9053}"/>
                </a:ext>
              </a:extLst>
            </p:cNvPr>
            <p:cNvSpPr/>
            <p:nvPr/>
          </p:nvSpPr>
          <p:spPr>
            <a:xfrm>
              <a:off x="8700177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C57300-E5EE-46E8-8C90-569869EB8F80}"/>
                </a:ext>
              </a:extLst>
            </p:cNvPr>
            <p:cNvSpPr txBox="1"/>
            <p:nvPr/>
          </p:nvSpPr>
          <p:spPr>
            <a:xfrm>
              <a:off x="8700177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Financial support</a:t>
              </a:r>
            </a:p>
          </p:txBody>
        </p:sp>
      </p:grpSp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E00895-5E5F-4C57-A7B9-68508E83E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1" y="3540034"/>
            <a:ext cx="999000" cy="999000"/>
          </a:xfrm>
          <a:prstGeom prst="rect">
            <a:avLst/>
          </a:prstGeom>
        </p:spPr>
      </p:pic>
      <p:pic>
        <p:nvPicPr>
          <p:cNvPr id="37" name="Picture 3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52763520-9EFC-4113-9F41-98B8C38CC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0" y="1919986"/>
            <a:ext cx="999000" cy="999000"/>
          </a:xfrm>
          <a:prstGeom prst="rect">
            <a:avLst/>
          </a:prstGeom>
        </p:spPr>
      </p:pic>
      <p:pic>
        <p:nvPicPr>
          <p:cNvPr id="39" name="Picture 3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F28DA577-8CFC-4040-98A2-5DF3AB694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80" y="1940804"/>
            <a:ext cx="999000" cy="999000"/>
          </a:xfrm>
          <a:prstGeom prst="rect">
            <a:avLst/>
          </a:prstGeom>
        </p:spPr>
      </p:pic>
      <p:pic>
        <p:nvPicPr>
          <p:cNvPr id="41" name="Picture 40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7BAE2E51-91D3-42F6-A1CD-B1F11B194D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90" y="1940804"/>
            <a:ext cx="999000" cy="999000"/>
          </a:xfrm>
          <a:prstGeom prst="rect">
            <a:avLst/>
          </a:prstGeom>
        </p:spPr>
      </p:pic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1B716-6BB5-49EA-8ADE-8B9B5C3ED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90" y="3540034"/>
            <a:ext cx="999000" cy="999000"/>
          </a:xfrm>
          <a:prstGeom prst="rect">
            <a:avLst/>
          </a:prstGeom>
        </p:spPr>
      </p:pic>
      <p:pic>
        <p:nvPicPr>
          <p:cNvPr id="45" name="Picture 44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79139B10-E643-49AA-9454-FA338F6CB2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0" y="3518394"/>
            <a:ext cx="999000" cy="999000"/>
          </a:xfrm>
          <a:prstGeom prst="rect">
            <a:avLst/>
          </a:prstGeom>
        </p:spPr>
      </p:pic>
      <p:pic>
        <p:nvPicPr>
          <p:cNvPr id="36" name="Picture 35" descr="A picture containing monitor, sitting, screen, table&#10;&#10;Description automatically generated">
            <a:extLst>
              <a:ext uri="{FF2B5EF4-FFF2-40B4-BE49-F238E27FC236}">
                <a16:creationId xmlns:a16="http://schemas.microsoft.com/office/drawing/2014/main" id="{AF62ACB2-E73D-4968-9F91-CCEA1E9576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2" y="1919986"/>
            <a:ext cx="1046778" cy="1046778"/>
          </a:xfrm>
          <a:prstGeom prst="rect">
            <a:avLst/>
          </a:prstGeom>
        </p:spPr>
      </p:pic>
      <p:pic>
        <p:nvPicPr>
          <p:cNvPr id="40" name="Picture 39" descr="A picture containing game&#10;&#10;Description automatically generated">
            <a:extLst>
              <a:ext uri="{FF2B5EF4-FFF2-40B4-BE49-F238E27FC236}">
                <a16:creationId xmlns:a16="http://schemas.microsoft.com/office/drawing/2014/main" id="{6DEE1DAE-675E-4A72-B11F-2DA7E96C18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80" y="3534594"/>
            <a:ext cx="1009880" cy="10098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929A07-5948-4B65-9CDE-43F8F3096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57" y="1924470"/>
            <a:ext cx="1000353" cy="1009880"/>
          </a:xfrm>
          <a:prstGeom prst="rect">
            <a:avLst/>
          </a:prstGeom>
        </p:spPr>
      </p:pic>
      <p:pic>
        <p:nvPicPr>
          <p:cNvPr id="48" name="Picture 47" descr="A close up of a sign&#10;&#10;Description automatically generated">
            <a:extLst>
              <a:ext uri="{FF2B5EF4-FFF2-40B4-BE49-F238E27FC236}">
                <a16:creationId xmlns:a16="http://schemas.microsoft.com/office/drawing/2014/main" id="{10A0DD2B-284C-4D47-A9B0-468528D910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44" y="3535721"/>
            <a:ext cx="1049126" cy="10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4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950" y="2758452"/>
            <a:ext cx="1917000" cy="1800000"/>
          </a:xfrm>
          <a:prstGeom prst="rect">
            <a:avLst/>
          </a:prstGeom>
          <a:gradFill>
            <a:gsLst>
              <a:gs pos="0">
                <a:srgbClr val="520D5D"/>
              </a:gs>
              <a:gs pos="100000">
                <a:srgbClr val="DA1D5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Daphne Doody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Head of CIPD Northern England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br>
              <a:rPr lang="en-GB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CIPD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970" y="2759642"/>
            <a:ext cx="1917000" cy="1816223"/>
          </a:xfrm>
          <a:prstGeom prst="rect">
            <a:avLst/>
          </a:prstGeom>
          <a:solidFill>
            <a:srgbClr val="520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Ben Willmott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Head of Public Policy, CIPD 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81B693-15BE-4B77-B737-2D7D33BC8FA0}"/>
              </a:ext>
            </a:extLst>
          </p:cNvPr>
          <p:cNvSpPr txBox="1">
            <a:spLocks/>
          </p:cNvSpPr>
          <p:nvPr/>
        </p:nvSpPr>
        <p:spPr>
          <a:xfrm>
            <a:off x="529846" y="379828"/>
            <a:ext cx="7886700" cy="123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520D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>
                <a:ln>
                  <a:noFill/>
                </a:ln>
                <a:solidFill>
                  <a:srgbClr val="520D5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Today’s 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DCE21D-F195-440D-B566-A4D1CAB4D058}"/>
              </a:ext>
            </a:extLst>
          </p:cNvPr>
          <p:cNvSpPr/>
          <p:nvPr/>
        </p:nvSpPr>
        <p:spPr>
          <a:xfrm>
            <a:off x="4757990" y="2766429"/>
            <a:ext cx="1917000" cy="1800000"/>
          </a:xfrm>
          <a:prstGeom prst="rect">
            <a:avLst/>
          </a:prstGeom>
          <a:gradFill>
            <a:gsLst>
              <a:gs pos="0">
                <a:srgbClr val="520D5D"/>
              </a:gs>
              <a:gs pos="100000">
                <a:srgbClr val="DA1D5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Charlotte Gascoigne</a:t>
            </a:r>
            <a:endParaRPr lang="en-GB" sz="1400">
              <a:ea typeface="+mn-lt"/>
              <a:cs typeface="+mn-lt"/>
            </a:endParaRPr>
          </a:p>
          <a:p>
            <a:pPr lvl="0" algn="ctr"/>
            <a:endParaRPr lang="en-GB" sz="1400">
              <a:ea typeface="+mn-lt"/>
              <a:cs typeface="+mn-lt"/>
            </a:endParaRPr>
          </a:p>
          <a:p>
            <a:pPr algn="ctr"/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Flexible Working Consultant and Researcher </a:t>
            </a: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DCB25A-D333-4AA7-B362-5BD6D4A6EA3C}"/>
              </a:ext>
            </a:extLst>
          </p:cNvPr>
          <p:cNvSpPr/>
          <p:nvPr/>
        </p:nvSpPr>
        <p:spPr>
          <a:xfrm>
            <a:off x="6914468" y="2761797"/>
            <a:ext cx="1917000" cy="1800000"/>
          </a:xfrm>
          <a:prstGeom prst="rect">
            <a:avLst/>
          </a:prstGeom>
          <a:solidFill>
            <a:srgbClr val="520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rgbClr val="FFFFFF"/>
                </a:solidFill>
                <a:latin typeface="Arial"/>
                <a:cs typeface="Arial"/>
              </a:rPr>
              <a:t>Vicki Casey</a:t>
            </a:r>
            <a:endParaRPr lang="en-GB" sz="1400">
              <a:ea typeface="+mn-lt"/>
              <a:cs typeface="+mn-lt"/>
            </a:endParaRPr>
          </a:p>
          <a:p>
            <a:pPr lvl="0" algn="ctr"/>
            <a:endParaRPr lang="en-GB" sz="1400">
              <a:ea typeface="+mn-lt"/>
              <a:cs typeface="+mn-lt"/>
            </a:endParaRPr>
          </a:p>
          <a:p>
            <a:pPr algn="ctr"/>
            <a:r>
              <a:rPr lang="en-GB" sz="1400">
                <a:latin typeface="Arial"/>
                <a:cs typeface="Arial"/>
              </a:rPr>
              <a:t>Head of HR Business Partnering, University of Sunderland</a:t>
            </a:r>
          </a:p>
        </p:txBody>
      </p:sp>
    </p:spTree>
    <p:extLst>
      <p:ext uri="{BB962C8B-B14F-4D97-AF65-F5344CB8AC3E}">
        <p14:creationId xmlns:p14="http://schemas.microsoft.com/office/powerpoint/2010/main" val="393279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2CC5-CC21-4CDD-9DFB-ECED4875CE03}"/>
              </a:ext>
            </a:extLst>
          </p:cNvPr>
          <p:cNvSpPr txBox="1">
            <a:spLocks/>
          </p:cNvSpPr>
          <p:nvPr/>
        </p:nvSpPr>
        <p:spPr>
          <a:xfrm>
            <a:off x="628650" y="970926"/>
            <a:ext cx="7886700" cy="92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GB" sz="4050" b="1">
                <a:solidFill>
                  <a:srgbClr val="520D5D"/>
                </a:solidFill>
                <a:latin typeface="Arial Nova" panose="020B0504020202020204" pitchFamily="34" charset="0"/>
              </a:rPr>
              <a:t>#</a:t>
            </a:r>
            <a:r>
              <a:rPr lang="en-GB" sz="4050" b="1" err="1">
                <a:solidFill>
                  <a:srgbClr val="520D5D"/>
                </a:solidFill>
                <a:latin typeface="Arial Nova" panose="020B0504020202020204" pitchFamily="34" charset="0"/>
              </a:rPr>
              <a:t>StrongerWithCIPD</a:t>
            </a:r>
            <a:endParaRPr lang="en-GB" sz="4050" b="1">
              <a:solidFill>
                <a:srgbClr val="520D5D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61FD64-F489-4DFB-9F9D-E8D70511BDF9}"/>
              </a:ext>
            </a:extLst>
          </p:cNvPr>
          <p:cNvSpPr txBox="1">
            <a:spLocks/>
          </p:cNvSpPr>
          <p:nvPr/>
        </p:nvSpPr>
        <p:spPr>
          <a:xfrm>
            <a:off x="179895" y="5131387"/>
            <a:ext cx="8641644" cy="923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GB" sz="3375" b="1">
                <a:solidFill>
                  <a:srgbClr val="520D5D"/>
                </a:solidFill>
                <a:latin typeface="Arial Nova"/>
                <a:hlinkClick r:id="rId2"/>
              </a:rPr>
              <a:t>cipd.co.uk/</a:t>
            </a:r>
            <a:r>
              <a:rPr lang="en-GB" sz="3375" b="1" err="1">
                <a:solidFill>
                  <a:srgbClr val="520D5D"/>
                </a:solidFill>
                <a:latin typeface="Arial Nova"/>
                <a:hlinkClick r:id="rId2"/>
              </a:rPr>
              <a:t>memberbenefits</a:t>
            </a:r>
            <a:endParaRPr lang="en-GB" sz="3375" b="1">
              <a:solidFill>
                <a:srgbClr val="520D5D"/>
              </a:solidFill>
              <a:latin typeface="Arial Nova" panose="020B05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51775E-7C0B-4889-9EF4-E919A3AD2174}"/>
              </a:ext>
            </a:extLst>
          </p:cNvPr>
          <p:cNvGrpSpPr/>
          <p:nvPr/>
        </p:nvGrpSpPr>
        <p:grpSpPr>
          <a:xfrm>
            <a:off x="851452" y="2918986"/>
            <a:ext cx="1377938" cy="511215"/>
            <a:chOff x="615965" y="1267406"/>
            <a:chExt cx="1837250" cy="68162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FAA72E3-5D39-410D-B9AD-C5442E1DF5DD}"/>
                </a:ext>
              </a:extLst>
            </p:cNvPr>
            <p:cNvSpPr/>
            <p:nvPr/>
          </p:nvSpPr>
          <p:spPr>
            <a:xfrm>
              <a:off x="615965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88E661-E516-4BB3-AC74-3255E13102C9}"/>
                </a:ext>
              </a:extLst>
            </p:cNvPr>
            <p:cNvSpPr txBox="1"/>
            <p:nvPr/>
          </p:nvSpPr>
          <p:spPr>
            <a:xfrm>
              <a:off x="615965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Covid-19 resources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6519A6-27EF-4D72-BCF0-A2EF74EA5FF1}"/>
              </a:ext>
            </a:extLst>
          </p:cNvPr>
          <p:cNvGrpSpPr/>
          <p:nvPr/>
        </p:nvGrpSpPr>
        <p:grpSpPr>
          <a:xfrm>
            <a:off x="2367241" y="2918986"/>
            <a:ext cx="1377938" cy="511215"/>
            <a:chOff x="2637018" y="1267406"/>
            <a:chExt cx="1837250" cy="6816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35DD5B-1B30-41A2-880E-F996591633A8}"/>
                </a:ext>
              </a:extLst>
            </p:cNvPr>
            <p:cNvSpPr/>
            <p:nvPr/>
          </p:nvSpPr>
          <p:spPr>
            <a:xfrm>
              <a:off x="2637018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58E302-62D8-4752-8440-7E762EA05B71}"/>
                </a:ext>
              </a:extLst>
            </p:cNvPr>
            <p:cNvSpPr txBox="1"/>
            <p:nvPr/>
          </p:nvSpPr>
          <p:spPr>
            <a:xfrm>
              <a:off x="2637018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NEW Well-being helpline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823D37-E3E5-4517-8050-D68EB36EC4FB}"/>
              </a:ext>
            </a:extLst>
          </p:cNvPr>
          <p:cNvGrpSpPr/>
          <p:nvPr/>
        </p:nvGrpSpPr>
        <p:grpSpPr>
          <a:xfrm>
            <a:off x="3883031" y="2918986"/>
            <a:ext cx="1377938" cy="511215"/>
            <a:chOff x="4658071" y="1267406"/>
            <a:chExt cx="1837250" cy="6816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875D9C-7279-4843-9544-C5190ED55FBA}"/>
                </a:ext>
              </a:extLst>
            </p:cNvPr>
            <p:cNvSpPr/>
            <p:nvPr/>
          </p:nvSpPr>
          <p:spPr>
            <a:xfrm>
              <a:off x="4658071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73042F-9A8C-4624-9484-53006D2A101D}"/>
                </a:ext>
              </a:extLst>
            </p:cNvPr>
            <p:cNvSpPr txBox="1"/>
            <p:nvPr/>
          </p:nvSpPr>
          <p:spPr>
            <a:xfrm>
              <a:off x="4658071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Employment Law helpline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47AA5E-BD2D-4EF2-BE3C-680EBEA50481}"/>
              </a:ext>
            </a:extLst>
          </p:cNvPr>
          <p:cNvGrpSpPr/>
          <p:nvPr/>
        </p:nvGrpSpPr>
        <p:grpSpPr>
          <a:xfrm>
            <a:off x="5398821" y="2918986"/>
            <a:ext cx="1377938" cy="511215"/>
            <a:chOff x="6679124" y="1267406"/>
            <a:chExt cx="1837250" cy="68162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3F6C838-0D35-4774-AAB0-7321BB13451E}"/>
                </a:ext>
              </a:extLst>
            </p:cNvPr>
            <p:cNvSpPr/>
            <p:nvPr/>
          </p:nvSpPr>
          <p:spPr>
            <a:xfrm>
              <a:off x="6679124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4B888-F473-4EE2-9D64-591B0BFC8F7F}"/>
                </a:ext>
              </a:extLst>
            </p:cNvPr>
            <p:cNvSpPr txBox="1"/>
            <p:nvPr/>
          </p:nvSpPr>
          <p:spPr>
            <a:xfrm>
              <a:off x="6679124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Communities and branches</a:t>
              </a:r>
              <a:endParaRPr lang="en-GB" sz="1350" b="1" i="1">
                <a:solidFill>
                  <a:srgbClr val="520D5D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8B80C7-2AB8-42C9-8940-34932770E06D}"/>
              </a:ext>
            </a:extLst>
          </p:cNvPr>
          <p:cNvGrpSpPr/>
          <p:nvPr/>
        </p:nvGrpSpPr>
        <p:grpSpPr>
          <a:xfrm>
            <a:off x="6914611" y="2918986"/>
            <a:ext cx="1377938" cy="511215"/>
            <a:chOff x="8700177" y="1267406"/>
            <a:chExt cx="1837250" cy="6816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EEEB98-EFB1-4556-9CC4-1045D3E7B75A}"/>
                </a:ext>
              </a:extLst>
            </p:cNvPr>
            <p:cNvSpPr/>
            <p:nvPr/>
          </p:nvSpPr>
          <p:spPr>
            <a:xfrm>
              <a:off x="8700177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2CBC3E-6318-4A84-9C72-3DD2D5F5BE0B}"/>
                </a:ext>
              </a:extLst>
            </p:cNvPr>
            <p:cNvSpPr txBox="1"/>
            <p:nvPr/>
          </p:nvSpPr>
          <p:spPr>
            <a:xfrm>
              <a:off x="8700177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 i="1">
                  <a:solidFill>
                    <a:srgbClr val="520D5D"/>
                  </a:solidFill>
                  <a:latin typeface="Arial Nova" panose="020B0504020202020204" pitchFamily="34" charset="0"/>
                </a:rPr>
                <a:t>People Management</a:t>
              </a:r>
              <a:endParaRPr lang="en-GB" sz="1350" b="1">
                <a:solidFill>
                  <a:srgbClr val="520D5D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3F2872-2542-4760-A458-9488CCE88060}"/>
              </a:ext>
            </a:extLst>
          </p:cNvPr>
          <p:cNvGrpSpPr/>
          <p:nvPr/>
        </p:nvGrpSpPr>
        <p:grpSpPr>
          <a:xfrm>
            <a:off x="851452" y="4517394"/>
            <a:ext cx="1377938" cy="511215"/>
            <a:chOff x="615965" y="3398617"/>
            <a:chExt cx="1837250" cy="6816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BBA4FD-16AA-45B0-AD53-4BE5016F0BD7}"/>
                </a:ext>
              </a:extLst>
            </p:cNvPr>
            <p:cNvSpPr/>
            <p:nvPr/>
          </p:nvSpPr>
          <p:spPr>
            <a:xfrm>
              <a:off x="615965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B70C30-127A-4927-894F-B28CF27123BD}"/>
                </a:ext>
              </a:extLst>
            </p:cNvPr>
            <p:cNvSpPr txBox="1"/>
            <p:nvPr/>
          </p:nvSpPr>
          <p:spPr>
            <a:xfrm>
              <a:off x="615965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Knowledge and content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A6FD11-C42E-489E-892D-8DB5EBF7537C}"/>
              </a:ext>
            </a:extLst>
          </p:cNvPr>
          <p:cNvGrpSpPr/>
          <p:nvPr/>
        </p:nvGrpSpPr>
        <p:grpSpPr>
          <a:xfrm>
            <a:off x="2367241" y="4517394"/>
            <a:ext cx="1377938" cy="511215"/>
            <a:chOff x="2637018" y="3398617"/>
            <a:chExt cx="1837250" cy="6816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44AE7F-C6A6-43DC-8617-61579F2487F8}"/>
                </a:ext>
              </a:extLst>
            </p:cNvPr>
            <p:cNvSpPr/>
            <p:nvPr/>
          </p:nvSpPr>
          <p:spPr>
            <a:xfrm>
              <a:off x="2637018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76DE6F-1C9C-426B-9528-AF9D2FFD485C}"/>
                </a:ext>
              </a:extLst>
            </p:cNvPr>
            <p:cNvSpPr txBox="1"/>
            <p:nvPr/>
          </p:nvSpPr>
          <p:spPr>
            <a:xfrm>
              <a:off x="2637018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Free learning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8D4B8F-B46E-4DDB-A343-4BE27D46393D}"/>
              </a:ext>
            </a:extLst>
          </p:cNvPr>
          <p:cNvGrpSpPr/>
          <p:nvPr/>
        </p:nvGrpSpPr>
        <p:grpSpPr>
          <a:xfrm>
            <a:off x="3883031" y="4517394"/>
            <a:ext cx="1377938" cy="511215"/>
            <a:chOff x="4658071" y="3398617"/>
            <a:chExt cx="1837250" cy="6816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7E201E-BC4F-4BEA-8817-CB9A3C25B622}"/>
                </a:ext>
              </a:extLst>
            </p:cNvPr>
            <p:cNvSpPr/>
            <p:nvPr/>
          </p:nvSpPr>
          <p:spPr>
            <a:xfrm>
              <a:off x="4658071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FDA004-E690-4614-BB29-382E73BFA0FC}"/>
                </a:ext>
              </a:extLst>
            </p:cNvPr>
            <p:cNvSpPr txBox="1"/>
            <p:nvPr/>
          </p:nvSpPr>
          <p:spPr>
            <a:xfrm>
              <a:off x="4658071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Careers support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81F58C-4621-43AB-938D-AD494A2D5776}"/>
              </a:ext>
            </a:extLst>
          </p:cNvPr>
          <p:cNvGrpSpPr/>
          <p:nvPr/>
        </p:nvGrpSpPr>
        <p:grpSpPr>
          <a:xfrm>
            <a:off x="5398821" y="4517394"/>
            <a:ext cx="1377938" cy="511215"/>
            <a:chOff x="6679124" y="3398617"/>
            <a:chExt cx="1837250" cy="6816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30C86B-B9D2-402A-8E3D-702DFAD96D23}"/>
                </a:ext>
              </a:extLst>
            </p:cNvPr>
            <p:cNvSpPr/>
            <p:nvPr/>
          </p:nvSpPr>
          <p:spPr>
            <a:xfrm>
              <a:off x="6679124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6080C-7697-49D0-93E8-E4626950A23B}"/>
                </a:ext>
              </a:extLst>
            </p:cNvPr>
            <p:cNvSpPr txBox="1"/>
            <p:nvPr/>
          </p:nvSpPr>
          <p:spPr>
            <a:xfrm>
              <a:off x="6679124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Professional creditability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ACD282-62CE-4899-9F70-01DE46C86736}"/>
              </a:ext>
            </a:extLst>
          </p:cNvPr>
          <p:cNvGrpSpPr/>
          <p:nvPr/>
        </p:nvGrpSpPr>
        <p:grpSpPr>
          <a:xfrm>
            <a:off x="6914611" y="4517394"/>
            <a:ext cx="1377938" cy="511215"/>
            <a:chOff x="8700177" y="3398617"/>
            <a:chExt cx="1837250" cy="6816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9432A8-8238-421B-B8D8-3C7F51FE9053}"/>
                </a:ext>
              </a:extLst>
            </p:cNvPr>
            <p:cNvSpPr/>
            <p:nvPr/>
          </p:nvSpPr>
          <p:spPr>
            <a:xfrm>
              <a:off x="8700177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C57300-E5EE-46E8-8C90-569869EB8F80}"/>
                </a:ext>
              </a:extLst>
            </p:cNvPr>
            <p:cNvSpPr txBox="1"/>
            <p:nvPr/>
          </p:nvSpPr>
          <p:spPr>
            <a:xfrm>
              <a:off x="8700177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Financial support</a:t>
              </a:r>
            </a:p>
          </p:txBody>
        </p:sp>
      </p:grpSp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E00895-5E5F-4C57-A7B9-68508E83E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1" y="3540034"/>
            <a:ext cx="999000" cy="999000"/>
          </a:xfrm>
          <a:prstGeom prst="rect">
            <a:avLst/>
          </a:prstGeom>
        </p:spPr>
      </p:pic>
      <p:pic>
        <p:nvPicPr>
          <p:cNvPr id="37" name="Picture 3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52763520-9EFC-4113-9F41-98B8C38CC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0" y="1919986"/>
            <a:ext cx="999000" cy="999000"/>
          </a:xfrm>
          <a:prstGeom prst="rect">
            <a:avLst/>
          </a:prstGeom>
        </p:spPr>
      </p:pic>
      <p:pic>
        <p:nvPicPr>
          <p:cNvPr id="39" name="Picture 3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F28DA577-8CFC-4040-98A2-5DF3AB694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80" y="1940804"/>
            <a:ext cx="999000" cy="999000"/>
          </a:xfrm>
          <a:prstGeom prst="rect">
            <a:avLst/>
          </a:prstGeom>
        </p:spPr>
      </p:pic>
      <p:pic>
        <p:nvPicPr>
          <p:cNvPr id="41" name="Picture 40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7BAE2E51-91D3-42F6-A1CD-B1F11B194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90" y="1940804"/>
            <a:ext cx="999000" cy="999000"/>
          </a:xfrm>
          <a:prstGeom prst="rect">
            <a:avLst/>
          </a:prstGeom>
        </p:spPr>
      </p:pic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1B716-6BB5-49EA-8ADE-8B9B5C3ED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90" y="3540034"/>
            <a:ext cx="999000" cy="999000"/>
          </a:xfrm>
          <a:prstGeom prst="rect">
            <a:avLst/>
          </a:prstGeom>
        </p:spPr>
      </p:pic>
      <p:pic>
        <p:nvPicPr>
          <p:cNvPr id="45" name="Picture 44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79139B10-E643-49AA-9454-FA338F6CB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0" y="3518394"/>
            <a:ext cx="999000" cy="999000"/>
          </a:xfrm>
          <a:prstGeom prst="rect">
            <a:avLst/>
          </a:prstGeom>
        </p:spPr>
      </p:pic>
      <p:pic>
        <p:nvPicPr>
          <p:cNvPr id="36" name="Picture 35" descr="A picture containing monitor, sitting, screen, table&#10;&#10;Description automatically generated">
            <a:extLst>
              <a:ext uri="{FF2B5EF4-FFF2-40B4-BE49-F238E27FC236}">
                <a16:creationId xmlns:a16="http://schemas.microsoft.com/office/drawing/2014/main" id="{AF62ACB2-E73D-4968-9F91-CCEA1E9576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2" y="1919986"/>
            <a:ext cx="1046778" cy="1046778"/>
          </a:xfrm>
          <a:prstGeom prst="rect">
            <a:avLst/>
          </a:prstGeom>
        </p:spPr>
      </p:pic>
      <p:pic>
        <p:nvPicPr>
          <p:cNvPr id="40" name="Picture 39" descr="A picture containing game&#10;&#10;Description automatically generated">
            <a:extLst>
              <a:ext uri="{FF2B5EF4-FFF2-40B4-BE49-F238E27FC236}">
                <a16:creationId xmlns:a16="http://schemas.microsoft.com/office/drawing/2014/main" id="{6DEE1DAE-675E-4A72-B11F-2DA7E96C18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80" y="3534594"/>
            <a:ext cx="1009880" cy="10098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929A07-5948-4B65-9CDE-43F8F30969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57" y="1924470"/>
            <a:ext cx="1000353" cy="1009880"/>
          </a:xfrm>
          <a:prstGeom prst="rect">
            <a:avLst/>
          </a:prstGeom>
        </p:spPr>
      </p:pic>
      <p:pic>
        <p:nvPicPr>
          <p:cNvPr id="48" name="Picture 47" descr="A close up of a sign&#10;&#10;Description automatically generated">
            <a:extLst>
              <a:ext uri="{FF2B5EF4-FFF2-40B4-BE49-F238E27FC236}">
                <a16:creationId xmlns:a16="http://schemas.microsoft.com/office/drawing/2014/main" id="{10A0DD2B-284C-4D47-A9B0-468528D910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44" y="3535721"/>
            <a:ext cx="1049126" cy="10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4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*New* Wellbeing Resources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1669" y="2885816"/>
            <a:ext cx="5121637" cy="3674010"/>
          </a:xfrm>
        </p:spPr>
        <p:txBody>
          <a:bodyPr>
            <a:normAutofit/>
          </a:bodyPr>
          <a:lstStyle/>
          <a:p>
            <a:r>
              <a:rPr lang="en-GB"/>
              <a:t>The resource provides:</a:t>
            </a:r>
          </a:p>
          <a:p>
            <a:pPr lvl="1"/>
            <a:r>
              <a:rPr lang="en-GB"/>
              <a:t>Legal information </a:t>
            </a:r>
          </a:p>
          <a:p>
            <a:pPr lvl="1"/>
            <a:r>
              <a:rPr lang="en-GB"/>
              <a:t>Debt and financial information</a:t>
            </a:r>
          </a:p>
          <a:p>
            <a:pPr lvl="1"/>
            <a:r>
              <a:rPr lang="en-GB"/>
              <a:t>Manager consultancy and support</a:t>
            </a:r>
          </a:p>
          <a:p>
            <a:pPr lvl="1"/>
            <a:r>
              <a:rPr lang="en-GB"/>
              <a:t>Information on work and home issues</a:t>
            </a:r>
          </a:p>
          <a:p>
            <a:pPr lvl="1"/>
            <a:r>
              <a:rPr lang="en-GB"/>
              <a:t>Factsheets, advice, information and self-help tools</a:t>
            </a:r>
          </a:p>
          <a:p>
            <a:pPr lvl="1"/>
            <a:r>
              <a:rPr lang="en-GB"/>
              <a:t>Links to specialist support organisations</a:t>
            </a:r>
          </a:p>
          <a:p>
            <a:pPr lvl="1"/>
            <a:r>
              <a:rPr lang="en-GB"/>
              <a:t>A resources area with; programmes, videos, webinars, medical information and mini health checks.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00F84-ECC3-4554-8896-ABA823571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3" t="19389" r="63768" b="61020"/>
          <a:stretch/>
        </p:blipFill>
        <p:spPr>
          <a:xfrm>
            <a:off x="7023652" y="166121"/>
            <a:ext cx="1046921" cy="1007167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98981F-52C7-4437-BF3F-A352393137D0}"/>
              </a:ext>
            </a:extLst>
          </p:cNvPr>
          <p:cNvSpPr txBox="1">
            <a:spLocks/>
          </p:cNvSpPr>
          <p:nvPr/>
        </p:nvSpPr>
        <p:spPr>
          <a:xfrm>
            <a:off x="628650" y="1211492"/>
            <a:ext cx="7778371" cy="1786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500" kern="1200" baseline="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We’ve partnered with </a:t>
            </a:r>
            <a:r>
              <a:rPr lang="en-GB" b="1"/>
              <a:t>Health Assured </a:t>
            </a:r>
            <a:r>
              <a:rPr lang="en-GB"/>
              <a:t>to support members mental health and wellbeing</a:t>
            </a:r>
          </a:p>
          <a:p>
            <a:r>
              <a:rPr lang="en-GB"/>
              <a:t>Unlimited free 24/7 confidential telephone helpline, online portal &amp; Health e-Hub app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20578-7859-453B-813E-3674618F4F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21" t="13442" r="43393" b="23002"/>
          <a:stretch/>
        </p:blipFill>
        <p:spPr>
          <a:xfrm>
            <a:off x="5652457" y="2827903"/>
            <a:ext cx="3174908" cy="35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8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488123"/>
            <a:ext cx="7772400" cy="2387600"/>
          </a:xfrm>
        </p:spPr>
        <p:txBody>
          <a:bodyPr/>
          <a:lstStyle/>
          <a:p>
            <a:r>
              <a:rPr lang="en-GB"/>
              <a:t>Embedding flexible working for all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0636" y="3996151"/>
            <a:ext cx="7082725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r>
              <a:rPr lang="en-GB"/>
              <a:t>Ben Willmott </a:t>
            </a:r>
          </a:p>
          <a:p>
            <a:r>
              <a:rPr lang="en-GB"/>
              <a:t>CIPD Head of Public Policy</a:t>
            </a:r>
          </a:p>
        </p:txBody>
      </p:sp>
    </p:spTree>
    <p:extLst>
      <p:ext uri="{BB962C8B-B14F-4D97-AF65-F5344CB8AC3E}">
        <p14:creationId xmlns:p14="http://schemas.microsoft.com/office/powerpoint/2010/main" val="1838399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5FBE-8910-4A62-973F-DE301C77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0555"/>
            <a:ext cx="7886700" cy="516987"/>
          </a:xfrm>
        </p:spPr>
        <p:txBody>
          <a:bodyPr>
            <a:normAutofit fontScale="90000"/>
          </a:bodyPr>
          <a:lstStyle/>
          <a:p>
            <a:r>
              <a:rPr lang="en-GB"/>
              <a:t>        </a:t>
            </a:r>
            <a:r>
              <a:rPr lang="en-GB" sz="3600"/>
              <a:t>Homeworking before the pandemic</a:t>
            </a:r>
            <a:br>
              <a:rPr lang="en-GB"/>
            </a:br>
            <a:br>
              <a:rPr lang="en-GB"/>
            </a:br>
            <a:r>
              <a:rPr lang="en-GB" sz="1650"/>
              <a:t>“We can confidently assert that around three in ten people work from home, exclusively or occasionally”, CIPD Labour Market Economist Jon Boys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A355B0-DF2B-414A-B672-6696F0DFF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785" y="2228850"/>
            <a:ext cx="7596554" cy="3450101"/>
          </a:xfrm>
        </p:spPr>
      </p:pic>
    </p:spTree>
    <p:extLst>
      <p:ext uri="{BB962C8B-B14F-4D97-AF65-F5344CB8AC3E}">
        <p14:creationId xmlns:p14="http://schemas.microsoft.com/office/powerpoint/2010/main" val="450616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B4FEA-19EE-4632-990F-69F762325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727166"/>
            <a:ext cx="3227832" cy="3319272"/>
          </a:xfrm>
        </p:spPr>
        <p:txBody>
          <a:bodyPr>
            <a:normAutofit/>
          </a:bodyPr>
          <a:lstStyle/>
          <a:p>
            <a:r>
              <a:rPr lang="en-GB" sz="3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Proportion of workforce that has typically worked from home since the start of the pandemic (%)</a:t>
            </a:r>
            <a:endParaRPr lang="en-GB" sz="30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E4E561-A46C-4881-B73E-DB440962D34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9906" y="1322544"/>
          <a:ext cx="469773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9115073"/>
      </p:ext>
    </p:extLst>
  </p:cSld>
  <p:clrMapOvr>
    <a:masterClrMapping/>
  </p:clrMapOvr>
</p:sld>
</file>

<file path=ppt/theme/theme1.xml><?xml version="1.0" encoding="utf-8"?>
<a:theme xmlns:a="http://schemas.openxmlformats.org/drawingml/2006/main" name="CIPD Whit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EHRC Theme Colours">
      <a:dk1>
        <a:sysClr val="windowText" lastClr="000000"/>
      </a:dk1>
      <a:lt1>
        <a:sysClr val="window" lastClr="FFFFFF"/>
      </a:lt1>
      <a:dk2>
        <a:srgbClr val="0B4E60"/>
      </a:dk2>
      <a:lt2>
        <a:srgbClr val="E3E6EB"/>
      </a:lt2>
      <a:accent1>
        <a:srgbClr val="0B4E60"/>
      </a:accent1>
      <a:accent2>
        <a:srgbClr val="009C98"/>
      </a:accent2>
      <a:accent3>
        <a:srgbClr val="7DCAC7"/>
      </a:accent3>
      <a:accent4>
        <a:srgbClr val="00413C"/>
      </a:accent4>
      <a:accent5>
        <a:srgbClr val="64A230"/>
      </a:accent5>
      <a:accent6>
        <a:srgbClr val="F4AACC"/>
      </a:accent6>
      <a:hlink>
        <a:srgbClr val="00413C"/>
      </a:hlink>
      <a:folHlink>
        <a:srgbClr val="009C98"/>
      </a:folHlink>
    </a:clrScheme>
    <a:fontScheme name="EHRC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rt slide title here.pptx" id="{FDD486BD-72CF-4098-9637-E070BB6010F0}" vid="{6CA49850-E939-41AA-B91C-C0A726DB4A6D}"/>
    </a:ext>
  </a:extLst>
</a:theme>
</file>

<file path=ppt/theme/theme1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Main text slide -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CIPD WhiteDottedPattern">
  <a:themeElements>
    <a:clrScheme name="Custom 3">
      <a:dk1>
        <a:srgbClr val="007977"/>
      </a:dk1>
      <a:lt1>
        <a:sysClr val="window" lastClr="FFFFFF"/>
      </a:lt1>
      <a:dk2>
        <a:srgbClr val="58595B"/>
      </a:dk2>
      <a:lt2>
        <a:srgbClr val="E7E6E6"/>
      </a:lt2>
      <a:accent1>
        <a:srgbClr val="007977"/>
      </a:accent1>
      <a:accent2>
        <a:srgbClr val="00C8C3"/>
      </a:accent2>
      <a:accent3>
        <a:srgbClr val="520D5D"/>
      </a:accent3>
      <a:accent4>
        <a:srgbClr val="A991BC"/>
      </a:accent4>
      <a:accent5>
        <a:srgbClr val="58595B"/>
      </a:accent5>
      <a:accent6>
        <a:srgbClr val="97999C"/>
      </a:accent6>
      <a:hlink>
        <a:srgbClr val="007977"/>
      </a:hlink>
      <a:folHlink>
        <a:srgbClr val="520D5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IPD WhiteDottedPattern">
  <a:themeElements>
    <a:clrScheme name="Custom 3">
      <a:dk1>
        <a:srgbClr val="007977"/>
      </a:dk1>
      <a:lt1>
        <a:sysClr val="window" lastClr="FFFFFF"/>
      </a:lt1>
      <a:dk2>
        <a:srgbClr val="58595B"/>
      </a:dk2>
      <a:lt2>
        <a:srgbClr val="E7E6E6"/>
      </a:lt2>
      <a:accent1>
        <a:srgbClr val="007977"/>
      </a:accent1>
      <a:accent2>
        <a:srgbClr val="00C8C3"/>
      </a:accent2>
      <a:accent3>
        <a:srgbClr val="520D5D"/>
      </a:accent3>
      <a:accent4>
        <a:srgbClr val="A991BC"/>
      </a:accent4>
      <a:accent5>
        <a:srgbClr val="58595B"/>
      </a:accent5>
      <a:accent6>
        <a:srgbClr val="97999C"/>
      </a:accent6>
      <a:hlink>
        <a:srgbClr val="007977"/>
      </a:hlink>
      <a:folHlink>
        <a:srgbClr val="520D5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itle Slide">
  <a:themeElements>
    <a:clrScheme name="Red&amp;White - BT Openreac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15AA3"/>
      </a:accent1>
      <a:accent2>
        <a:srgbClr val="0A9B82"/>
      </a:accent2>
      <a:accent3>
        <a:srgbClr val="FFF500"/>
      </a:accent3>
      <a:accent4>
        <a:srgbClr val="7F7F7F"/>
      </a:accent4>
      <a:accent5>
        <a:srgbClr val="CCCCCC"/>
      </a:accent5>
      <a:accent6>
        <a:srgbClr val="E5E5E5"/>
      </a:accent6>
      <a:hlink>
        <a:srgbClr val="715AA3"/>
      </a:hlink>
      <a:folHlink>
        <a:srgbClr val="7F7F7F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100" dirty="0" err="1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FE51D2E2-0B8D-47FD-A71B-D5756CA501B1}" vid="{9E230200-6564-46EA-B39B-038731D63AD3}"/>
    </a:ext>
  </a:extLst>
</a:theme>
</file>

<file path=ppt/theme/theme16.xml><?xml version="1.0" encoding="utf-8"?>
<a:theme xmlns:a="http://schemas.openxmlformats.org/drawingml/2006/main" name="1_Office Theme">
  <a:themeElements>
    <a:clrScheme name="SLT">
      <a:dk1>
        <a:srgbClr val="000000"/>
      </a:dk1>
      <a:lt1>
        <a:srgbClr val="FFFFFF"/>
      </a:lt1>
      <a:dk2>
        <a:srgbClr val="BEBABA"/>
      </a:dk2>
      <a:lt2>
        <a:srgbClr val="6B6866"/>
      </a:lt2>
      <a:accent1>
        <a:srgbClr val="1777B3"/>
      </a:accent1>
      <a:accent2>
        <a:srgbClr val="674367"/>
      </a:accent2>
      <a:accent3>
        <a:srgbClr val="04858A"/>
      </a:accent3>
      <a:accent4>
        <a:srgbClr val="F19B14"/>
      </a:accent4>
      <a:accent5>
        <a:srgbClr val="BD2828"/>
      </a:accent5>
      <a:accent6>
        <a:srgbClr val="139B1C"/>
      </a:accent6>
      <a:hlink>
        <a:srgbClr val="652367"/>
      </a:hlink>
      <a:folHlink>
        <a:srgbClr val="6B68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_Presentation" id="{0177B21E-1509-44EC-98AB-6D9E7B80592B}" vid="{679143C1-4A71-4C1F-BF0D-CD10D8334B46}"/>
    </a:ext>
  </a:extLst>
</a:theme>
</file>

<file path=ppt/theme/theme1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rus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CIPD Purpl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CIPD Whit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PD Purpl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ilte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 Corporate Template [Compatibility Mode]" id="{009A84B1-1F8F-47AF-8492-3CB4E2AC562A}" vid="{EE36730D-0A2C-41E5-9B9A-8881BF60170B}"/>
    </a:ext>
  </a:extLst>
</a:theme>
</file>

<file path=ppt/theme/theme21.xml><?xml version="1.0" encoding="utf-8"?>
<a:theme xmlns:a="http://schemas.openxmlformats.org/drawingml/2006/main" name="Yellow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 Corporate Template [Compatibility Mode]" id="{009A84B1-1F8F-47AF-8492-3CB4E2AC562A}" vid="{0324B9B7-E0AC-4094-9695-151E729945B6}"/>
    </a:ext>
  </a:extLst>
</a:theme>
</file>

<file path=ppt/theme/theme22.xml><?xml version="1.0" encoding="utf-8"?>
<a:theme xmlns:a="http://schemas.openxmlformats.org/drawingml/2006/main" name="Green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 Corporate Template [Compatibility Mode]" id="{009A84B1-1F8F-47AF-8492-3CB4E2AC562A}" vid="{F679B4AF-39D5-4A78-B5A8-363B3A82D993}"/>
    </a:ext>
  </a:extLst>
</a:theme>
</file>

<file path=ppt/theme/theme23.xml><?xml version="1.0" encoding="utf-8"?>
<a:theme xmlns:a="http://schemas.openxmlformats.org/drawingml/2006/main" name="Red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 Corporate Template [Compatibility Mode]" id="{009A84B1-1F8F-47AF-8492-3CB4E2AC562A}" vid="{FE1F18A4-1F57-419F-80A0-24E488F2C11A}"/>
    </a:ext>
  </a:extLst>
</a:theme>
</file>

<file path=ppt/theme/theme24.xml><?xml version="1.0" encoding="utf-8"?>
<a:theme xmlns:a="http://schemas.openxmlformats.org/drawingml/2006/main" name="Blu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 Corporate Template [Compatibility Mode]" id="{009A84B1-1F8F-47AF-8492-3CB4E2AC562A}" vid="{B4A16EFC-EA8E-41A7-82DC-08ABE5414DD5}"/>
    </a:ext>
  </a:extLst>
</a:theme>
</file>

<file path=ppt/theme/theme25.xml><?xml version="1.0" encoding="utf-8"?>
<a:theme xmlns:a="http://schemas.openxmlformats.org/drawingml/2006/main" name="2_CIPD WhiteDottedPattern">
  <a:themeElements>
    <a:clrScheme name="Custom 1">
      <a:dk1>
        <a:srgbClr val="520D5D"/>
      </a:dk1>
      <a:lt1>
        <a:srgbClr val="FFFFFF"/>
      </a:lt1>
      <a:dk2>
        <a:srgbClr val="58595B"/>
      </a:dk2>
      <a:lt2>
        <a:srgbClr val="E7E6E6"/>
      </a:lt2>
      <a:accent1>
        <a:srgbClr val="520D5D"/>
      </a:accent1>
      <a:accent2>
        <a:srgbClr val="A991BC"/>
      </a:accent2>
      <a:accent3>
        <a:srgbClr val="58595B"/>
      </a:accent3>
      <a:accent4>
        <a:srgbClr val="E68286"/>
      </a:accent4>
      <a:accent5>
        <a:srgbClr val="DA1D52"/>
      </a:accent5>
      <a:accent6>
        <a:srgbClr val="DBD3E5"/>
      </a:accent6>
      <a:hlink>
        <a:srgbClr val="DA1D52"/>
      </a:hlink>
      <a:folHlink>
        <a:srgbClr val="520D5D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IPD Slat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IPD WhitePlain">
  <a:themeElements>
    <a:clrScheme name="Custom 1">
      <a:dk1>
        <a:srgbClr val="520D5D"/>
      </a:dk1>
      <a:lt1>
        <a:srgbClr val="FFFFFF"/>
      </a:lt1>
      <a:dk2>
        <a:srgbClr val="58595B"/>
      </a:dk2>
      <a:lt2>
        <a:srgbClr val="E7E6E6"/>
      </a:lt2>
      <a:accent1>
        <a:srgbClr val="520D5D"/>
      </a:accent1>
      <a:accent2>
        <a:srgbClr val="A991BC"/>
      </a:accent2>
      <a:accent3>
        <a:srgbClr val="58595B"/>
      </a:accent3>
      <a:accent4>
        <a:srgbClr val="E68286"/>
      </a:accent4>
      <a:accent5>
        <a:srgbClr val="DA1D52"/>
      </a:accent5>
      <a:accent6>
        <a:srgbClr val="DBD3E5"/>
      </a:accent6>
      <a:hlink>
        <a:srgbClr val="DA1D52"/>
      </a:hlink>
      <a:folHlink>
        <a:srgbClr val="520D5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IPD Purpl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IPD WhiteDottedPattern">
  <a:themeElements>
    <a:clrScheme name="Custom 1">
      <a:dk1>
        <a:srgbClr val="520D5D"/>
      </a:dk1>
      <a:lt1>
        <a:srgbClr val="FFFFFF"/>
      </a:lt1>
      <a:dk2>
        <a:srgbClr val="58595B"/>
      </a:dk2>
      <a:lt2>
        <a:srgbClr val="E7E6E6"/>
      </a:lt2>
      <a:accent1>
        <a:srgbClr val="520D5D"/>
      </a:accent1>
      <a:accent2>
        <a:srgbClr val="A991BC"/>
      </a:accent2>
      <a:accent3>
        <a:srgbClr val="58595B"/>
      </a:accent3>
      <a:accent4>
        <a:srgbClr val="E68286"/>
      </a:accent4>
      <a:accent5>
        <a:srgbClr val="DA1D52"/>
      </a:accent5>
      <a:accent6>
        <a:srgbClr val="DBD3E5"/>
      </a:accent6>
      <a:hlink>
        <a:srgbClr val="DA1D52"/>
      </a:hlink>
      <a:folHlink>
        <a:srgbClr val="520D5D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IPD WhitePl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Investec 4x3 Template">
  <a:themeElements>
    <a:clrScheme name="Custom 1">
      <a:dk1>
        <a:srgbClr val="1D252D"/>
      </a:dk1>
      <a:lt1>
        <a:srgbClr val="FFFFFF"/>
      </a:lt1>
      <a:dk2>
        <a:srgbClr val="FF0000"/>
      </a:dk2>
      <a:lt2>
        <a:srgbClr val="4A4A49"/>
      </a:lt2>
      <a:accent1>
        <a:srgbClr val="929497"/>
      </a:accent1>
      <a:accent2>
        <a:srgbClr val="EDEDED"/>
      </a:accent2>
      <a:accent3>
        <a:srgbClr val="FFFFFF"/>
      </a:accent3>
      <a:accent4>
        <a:srgbClr val="929291"/>
      </a:accent4>
      <a:accent5>
        <a:srgbClr val="B6B6B5"/>
      </a:accent5>
      <a:accent6>
        <a:srgbClr val="DADADA"/>
      </a:accent6>
      <a:hlink>
        <a:srgbClr val="BDBEC0"/>
      </a:hlink>
      <a:folHlink>
        <a:srgbClr val="D5D5D5"/>
      </a:folHlink>
    </a:clrScheme>
    <a:fontScheme name="Custom 8">
      <a:majorFont>
        <a:latin typeface="Frutiger CE 45 Light"/>
        <a:ea typeface=""/>
        <a:cs typeface=""/>
      </a:majorFont>
      <a:minorFont>
        <a:latin typeface="Frutiger CE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vestec_Full template v3.pptx" id="{296B17CE-D50A-4617-960C-557784FA0F05}" vid="{572E794A-3B52-4396-9683-722D9436EFA2}"/>
    </a:ext>
  </a:extLst>
</a:theme>
</file>

<file path=ppt/theme/theme9.xml><?xml version="1.0" encoding="utf-8"?>
<a:theme xmlns:a="http://schemas.openxmlformats.org/drawingml/2006/main" name="1_Investec 4x3 Template">
  <a:themeElements>
    <a:clrScheme name="Custom 7">
      <a:dk1>
        <a:srgbClr val="1D252D"/>
      </a:dk1>
      <a:lt1>
        <a:srgbClr val="FFFFFF"/>
      </a:lt1>
      <a:dk2>
        <a:srgbClr val="FF0000"/>
      </a:dk2>
      <a:lt2>
        <a:srgbClr val="4A4A49"/>
      </a:lt2>
      <a:accent1>
        <a:srgbClr val="929497"/>
      </a:accent1>
      <a:accent2>
        <a:srgbClr val="EDEDED"/>
      </a:accent2>
      <a:accent3>
        <a:srgbClr val="FFFFFF"/>
      </a:accent3>
      <a:accent4>
        <a:srgbClr val="929291"/>
      </a:accent4>
      <a:accent5>
        <a:srgbClr val="B6B6B5"/>
      </a:accent5>
      <a:accent6>
        <a:srgbClr val="DADADA"/>
      </a:accent6>
      <a:hlink>
        <a:srgbClr val="BDBEC0"/>
      </a:hlink>
      <a:folHlink>
        <a:srgbClr val="D5D5D5"/>
      </a:folHlink>
    </a:clrScheme>
    <a:fontScheme name="Lewis Silkin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vestec_Full template v3.pptx" id="{296B17CE-D50A-4617-960C-557784FA0F05}" vid="{572E794A-3B52-4396-9683-722D9436EFA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6CB4AC2BAF4499187330FB32C2981" ma:contentTypeVersion="11" ma:contentTypeDescription="Create a new document." ma:contentTypeScope="" ma:versionID="884da8005ef0d51b490e4fac02f593d9">
  <xsd:schema xmlns:xsd="http://www.w3.org/2001/XMLSchema" xmlns:xs="http://www.w3.org/2001/XMLSchema" xmlns:p="http://schemas.microsoft.com/office/2006/metadata/properties" xmlns:ns2="3c736931-1075-4a6e-9e5f-8b614f6bd870" xmlns:ns3="f68cbaf3-1025-4cac-a0d2-1b4a9ae74d7c" targetNamespace="http://schemas.microsoft.com/office/2006/metadata/properties" ma:root="true" ma:fieldsID="f6e001150734d8e03c03c90e31f2b081" ns2:_="" ns3:_="">
    <xsd:import namespace="3c736931-1075-4a6e-9e5f-8b614f6bd870"/>
    <xsd:import namespace="f68cbaf3-1025-4cac-a0d2-1b4a9ae74d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36931-1075-4a6e-9e5f-8b614f6bd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cbaf3-1025-4cac-a0d2-1b4a9ae74d7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117093-BDC2-4610-8273-4DA4856A03FA}">
  <ds:schemaRefs>
    <ds:schemaRef ds:uri="3c736931-1075-4a6e-9e5f-8b614f6bd870"/>
    <ds:schemaRef ds:uri="f68cbaf3-1025-4cac-a0d2-1b4a9ae74d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6726CBE-7978-448E-9B6B-F7AB79A64D85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f68cbaf3-1025-4cac-a0d2-1b4a9ae74d7c"/>
    <ds:schemaRef ds:uri="3c736931-1075-4a6e-9e5f-8b614f6bd870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CF72735-D75D-4D36-8CDA-3DFD31678F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969</Words>
  <Application>Microsoft Office PowerPoint</Application>
  <PresentationFormat>On-screen Show (4:3)</PresentationFormat>
  <Paragraphs>182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32</vt:i4>
      </vt:variant>
    </vt:vector>
  </HeadingPairs>
  <TitlesOfParts>
    <vt:vector size="73" baseType="lpstr">
      <vt:lpstr>&amp;quot</vt:lpstr>
      <vt:lpstr>Arial</vt:lpstr>
      <vt:lpstr>Arial Nova</vt:lpstr>
      <vt:lpstr>Calibri</vt:lpstr>
      <vt:lpstr>Calibri Light</vt:lpstr>
      <vt:lpstr>Century Gothic</vt:lpstr>
      <vt:lpstr>Courier New</vt:lpstr>
      <vt:lpstr>Frutiger CE 45 Light</vt:lpstr>
      <vt:lpstr>Helvetica</vt:lpstr>
      <vt:lpstr>Symbol</vt:lpstr>
      <vt:lpstr>Tahoma</vt:lpstr>
      <vt:lpstr>Trebuchet MS</vt:lpstr>
      <vt:lpstr>Varah</vt:lpstr>
      <vt:lpstr>Varah </vt:lpstr>
      <vt:lpstr>Wingdings</vt:lpstr>
      <vt:lpstr>CIPD WhiteDottedPattern</vt:lpstr>
      <vt:lpstr>CIPD PurpleDottedPattern</vt:lpstr>
      <vt:lpstr>CIPD SlateDottedPattern</vt:lpstr>
      <vt:lpstr>CIPD WhitePlain</vt:lpstr>
      <vt:lpstr>1_CIPD PurpleDottedPattern</vt:lpstr>
      <vt:lpstr>1_CIPD WhiteDottedPattern</vt:lpstr>
      <vt:lpstr>1_CIPD WhitePlain</vt:lpstr>
      <vt:lpstr>Investec 4x3 Template</vt:lpstr>
      <vt:lpstr>1_Investec 4x3 Template</vt:lpstr>
      <vt:lpstr>Office Theme</vt:lpstr>
      <vt:lpstr>Cover slide</vt:lpstr>
      <vt:lpstr>Main text slide - option 2</vt:lpstr>
      <vt:lpstr>1_CIPD WhiteDottedPattern</vt:lpstr>
      <vt:lpstr>CIPD WhiteDottedPattern</vt:lpstr>
      <vt:lpstr>Title Slide</vt:lpstr>
      <vt:lpstr>1_Office Theme</vt:lpstr>
      <vt:lpstr>2_Office Theme</vt:lpstr>
      <vt:lpstr>2_CIPD PurpleDottedPattern</vt:lpstr>
      <vt:lpstr>3_CIPD WhiteDottedPattern</vt:lpstr>
      <vt:lpstr>Tilte slide 1</vt:lpstr>
      <vt:lpstr>Yellow left</vt:lpstr>
      <vt:lpstr>Green left</vt:lpstr>
      <vt:lpstr>Red left</vt:lpstr>
      <vt:lpstr>Blue left</vt:lpstr>
      <vt:lpstr>2_CIPD WhiteDottedPattern</vt:lpstr>
      <vt:lpstr>3_Office Theme</vt:lpstr>
      <vt:lpstr>CIPD  Webinar Series</vt:lpstr>
      <vt:lpstr>Welcome </vt:lpstr>
      <vt:lpstr>PowerPoint Presentation</vt:lpstr>
      <vt:lpstr>PowerPoint Presentation</vt:lpstr>
      <vt:lpstr>PowerPoint Presentation</vt:lpstr>
      <vt:lpstr>*New* Wellbeing Resources</vt:lpstr>
      <vt:lpstr>Embedding flexible working for all</vt:lpstr>
      <vt:lpstr>        Homeworking before the pandemic  “We can confidently assert that around three in ten people work from home, exclusively or occasionally”, CIPD Labour Market Economist Jon Boys </vt:lpstr>
      <vt:lpstr>Proportion of workforce that has typically worked from home since the start of the pandemic (%)</vt:lpstr>
      <vt:lpstr>Homeworking set for sustained increase post-crisis (%)</vt:lpstr>
      <vt:lpstr>However much less focus on other forms of flexible working </vt:lpstr>
      <vt:lpstr>  Do you have flexibility in your current role? </vt:lpstr>
      <vt:lpstr>Besides home working, what common flexible working practices do people currently use and what would they choose? (%)</vt:lpstr>
      <vt:lpstr>Employee views on home/flexible working </vt:lpstr>
      <vt:lpstr>PowerPoint Presentation</vt:lpstr>
      <vt:lpstr>Flexible Working Taskforce reconvened for 2021</vt:lpstr>
      <vt:lpstr>Embedding flexible working for all  Dr Charlotte Gascoigne</vt:lpstr>
      <vt:lpstr>Opportunities for negotiating flexible working</vt:lpstr>
      <vt:lpstr>Voluntary and involuntary homeworking:  the hygiene factors</vt:lpstr>
      <vt:lpstr>Flexible location: hybrid and homeworking</vt:lpstr>
      <vt:lpstr>What does the research tell us about homeworking?</vt:lpstr>
      <vt:lpstr>Flexible hours</vt:lpstr>
      <vt:lpstr>Identifying tasks that are hours-flexible and tasks that are location -flexible</vt:lpstr>
      <vt:lpstr>The business case for flexible working needs more work</vt:lpstr>
      <vt:lpstr>PowerPoint Presentation</vt:lpstr>
      <vt:lpstr>University of Sunderland - Flex Select scheme </vt:lpstr>
      <vt:lpstr>Compassionate bereavement support</vt:lpstr>
      <vt:lpstr>PowerPoint Presentation</vt:lpstr>
      <vt:lpstr>PowerPoint Presentation</vt:lpstr>
      <vt:lpstr>PowerPoint Presentation</vt:lpstr>
      <vt:lpstr>Questions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CIPD Coronavirus webinar series</dc:title>
  <dc:creator>Kristian Adams</dc:creator>
  <cp:lastModifiedBy>Danielle Munroe</cp:lastModifiedBy>
  <cp:revision>2</cp:revision>
  <dcterms:created xsi:type="dcterms:W3CDTF">2020-10-20T20:48:56Z</dcterms:created>
  <dcterms:modified xsi:type="dcterms:W3CDTF">2021-03-01T11:04:03Z</dcterms:modified>
</cp:coreProperties>
</file>